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media/image16.jpg" ContentType="image/unknown"/>
  <Override PartName="/ppt/media/image23.jpg" ContentType="image/unknown"/>
  <Override PartName="/ppt/media/image24.jpg" ContentType="image/unknown"/>
  <Override PartName="/ppt/media/image25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5"/>
  </p:notesMasterIdLst>
  <p:sldIdLst>
    <p:sldId id="256" r:id="rId2"/>
    <p:sldId id="270" r:id="rId3"/>
    <p:sldId id="258" r:id="rId4"/>
    <p:sldId id="257" r:id="rId5"/>
    <p:sldId id="259" r:id="rId6"/>
    <p:sldId id="260" r:id="rId7"/>
    <p:sldId id="271" r:id="rId8"/>
    <p:sldId id="273" r:id="rId9"/>
    <p:sldId id="277" r:id="rId10"/>
    <p:sldId id="261" r:id="rId11"/>
    <p:sldId id="264" r:id="rId12"/>
    <p:sldId id="263" r:id="rId13"/>
    <p:sldId id="262" r:id="rId14"/>
    <p:sldId id="265" r:id="rId15"/>
    <p:sldId id="266" r:id="rId16"/>
    <p:sldId id="267" r:id="rId17"/>
    <p:sldId id="269" r:id="rId18"/>
    <p:sldId id="268" r:id="rId19"/>
    <p:sldId id="274" r:id="rId20"/>
    <p:sldId id="275" r:id="rId21"/>
    <p:sldId id="276" r:id="rId22"/>
    <p:sldId id="278" r:id="rId23"/>
    <p:sldId id="27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ndzio sul" initials="ks" lastIdx="1" clrIdx="0">
    <p:extLst>
      <p:ext uri="{19B8F6BF-5375-455C-9EA6-DF929625EA0E}">
        <p15:presenceInfo xmlns:p15="http://schemas.microsoft.com/office/powerpoint/2012/main" userId="241321307f9a358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245DC8-5F16-43E6-926D-A7F64950C2F4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91C93D45-D09D-4B00-8421-A3E793246A90}">
      <dgm:prSet phldrT="[Tekst]"/>
      <dgm:spPr/>
      <dgm:t>
        <a:bodyPr/>
        <a:lstStyle/>
        <a:p>
          <a:r>
            <a:rPr lang="pl-PL" dirty="0"/>
            <a:t>1. Zgodnie z polityką UE dotyczącą dekarbonizacji Rumunia zaczęła zamykać stare elektrownie węglowe, a te, które nadal pozostają w eksploatacji, działają na mocno ograniczonych mocach.</a:t>
          </a:r>
        </a:p>
      </dgm:t>
    </dgm:pt>
    <dgm:pt modelId="{3A494098-3E97-43B3-A45B-2AC964799D03}" type="parTrans" cxnId="{8E743830-B687-46AB-A327-D54321D7EB21}">
      <dgm:prSet/>
      <dgm:spPr/>
      <dgm:t>
        <a:bodyPr/>
        <a:lstStyle/>
        <a:p>
          <a:endParaRPr lang="pl-PL"/>
        </a:p>
      </dgm:t>
    </dgm:pt>
    <dgm:pt modelId="{64D931DC-4EC2-4573-A087-87FAE556A0CF}" type="sibTrans" cxnId="{8E743830-B687-46AB-A327-D54321D7EB21}">
      <dgm:prSet/>
      <dgm:spPr/>
      <dgm:t>
        <a:bodyPr/>
        <a:lstStyle/>
        <a:p>
          <a:endParaRPr lang="pl-PL"/>
        </a:p>
      </dgm:t>
    </dgm:pt>
    <dgm:pt modelId="{1A53B7D1-B743-47AA-BC57-E7C216D91D13}">
      <dgm:prSet phldrT="[Tekst]"/>
      <dgm:spPr/>
      <dgm:t>
        <a:bodyPr/>
        <a:lstStyle/>
        <a:p>
          <a:r>
            <a:rPr lang="pl-PL" dirty="0"/>
            <a:t>3. W 2018 roku: Energia jądrowa, głównie produkowana przez elektrownię w </a:t>
          </a:r>
          <a:r>
            <a:rPr lang="pl-PL" dirty="0" err="1"/>
            <a:t>Cernavodă</a:t>
          </a:r>
          <a:r>
            <a:rPr lang="pl-PL" dirty="0"/>
            <a:t>, stanowiła około 15-20% produkcji energii elektrycznej w Rumunii, co sprzyja redukcji emisji gazów cieplarnianych. </a:t>
          </a:r>
        </a:p>
      </dgm:t>
    </dgm:pt>
    <dgm:pt modelId="{E132FDF8-7963-4FBA-9275-621461A73DE0}" type="parTrans" cxnId="{A61DE4B5-B3D1-407C-8F2D-0E199E849B36}">
      <dgm:prSet/>
      <dgm:spPr/>
      <dgm:t>
        <a:bodyPr/>
        <a:lstStyle/>
        <a:p>
          <a:endParaRPr lang="pl-PL"/>
        </a:p>
      </dgm:t>
    </dgm:pt>
    <dgm:pt modelId="{6C2D2ACC-59BD-422C-A14F-F0C60B74BC61}" type="sibTrans" cxnId="{A61DE4B5-B3D1-407C-8F2D-0E199E849B36}">
      <dgm:prSet/>
      <dgm:spPr/>
      <dgm:t>
        <a:bodyPr/>
        <a:lstStyle/>
        <a:p>
          <a:endParaRPr lang="pl-PL"/>
        </a:p>
      </dgm:t>
    </dgm:pt>
    <dgm:pt modelId="{69AF6F05-87F1-45EF-B256-AFBD89BF000A}">
      <dgm:prSet/>
      <dgm:spPr/>
      <dgm:t>
        <a:bodyPr/>
        <a:lstStyle/>
        <a:p>
          <a:r>
            <a:rPr lang="pl-PL" dirty="0"/>
            <a:t>2. Od 2018 roku nastąpił dalszy wzrost inwestycji w energetykę odnawialną. </a:t>
          </a:r>
        </a:p>
        <a:p>
          <a:r>
            <a:rPr lang="pl-PL" dirty="0"/>
            <a:t>Szczególnie rozwijała się energia słoneczna, której udział w produkcji energii wzrósł dzięki zwiększonej liczbie instalacji fotowoltaicznych. </a:t>
          </a:r>
        </a:p>
      </dgm:t>
    </dgm:pt>
    <dgm:pt modelId="{B8D11C01-FF15-49C7-B98B-3E549E73E3EA}" type="parTrans" cxnId="{92A4443E-D5EA-4EDA-985D-BC07BD47A434}">
      <dgm:prSet/>
      <dgm:spPr/>
      <dgm:t>
        <a:bodyPr/>
        <a:lstStyle/>
        <a:p>
          <a:endParaRPr lang="pl-PL"/>
        </a:p>
      </dgm:t>
    </dgm:pt>
    <dgm:pt modelId="{2AD37FA5-166A-48CF-9A3F-6B78B699AFB6}" type="sibTrans" cxnId="{92A4443E-D5EA-4EDA-985D-BC07BD47A434}">
      <dgm:prSet/>
      <dgm:spPr/>
      <dgm:t>
        <a:bodyPr/>
        <a:lstStyle/>
        <a:p>
          <a:endParaRPr lang="pl-PL"/>
        </a:p>
      </dgm:t>
    </dgm:pt>
    <dgm:pt modelId="{283ADD1F-86EE-44A1-841E-D74699091A11}">
      <dgm:prSet phldrT="[Tekst]"/>
      <dgm:spPr/>
      <dgm:t>
        <a:bodyPr/>
        <a:lstStyle/>
        <a:p>
          <a:r>
            <a:rPr lang="pl-PL" dirty="0"/>
            <a:t>Podsumowując: Zmiany w strukturze produkcji energii elektrycznej w Rumunii od 2018 roku mają generalnie pozytywny wpływ na środowisko. Redukcja roli węgla i wzrost udziału OZE przyczyniają się do zmniejszenia emisji gazów cieplarnianych, poprawy jakości powietrza oraz ograniczenia negatywnego wpływu na klimat.</a:t>
          </a:r>
        </a:p>
      </dgm:t>
    </dgm:pt>
    <dgm:pt modelId="{5ED15BB1-2BD9-4363-8BB7-5F1671C9DA8A}" type="sibTrans" cxnId="{D85111A3-8E2D-4414-BB0C-E00C308227D8}">
      <dgm:prSet/>
      <dgm:spPr/>
      <dgm:t>
        <a:bodyPr/>
        <a:lstStyle/>
        <a:p>
          <a:endParaRPr lang="pl-PL"/>
        </a:p>
      </dgm:t>
    </dgm:pt>
    <dgm:pt modelId="{E7E7E913-D2D9-479B-A470-1028E551FCCE}" type="parTrans" cxnId="{D85111A3-8E2D-4414-BB0C-E00C308227D8}">
      <dgm:prSet/>
      <dgm:spPr/>
      <dgm:t>
        <a:bodyPr/>
        <a:lstStyle/>
        <a:p>
          <a:endParaRPr lang="pl-PL"/>
        </a:p>
      </dgm:t>
    </dgm:pt>
    <dgm:pt modelId="{BFAF17D6-0FE3-44D4-A87E-EAB99025F5C1}" type="pres">
      <dgm:prSet presAssocID="{82245DC8-5F16-43E6-926D-A7F64950C2F4}" presName="diagram" presStyleCnt="0">
        <dgm:presLayoutVars>
          <dgm:dir/>
          <dgm:resizeHandles val="exact"/>
        </dgm:presLayoutVars>
      </dgm:prSet>
      <dgm:spPr/>
    </dgm:pt>
    <dgm:pt modelId="{5C67F212-C766-4EC0-A773-B970DA8D163E}" type="pres">
      <dgm:prSet presAssocID="{91C93D45-D09D-4B00-8421-A3E793246A90}" presName="node" presStyleLbl="node1" presStyleIdx="0" presStyleCnt="4">
        <dgm:presLayoutVars>
          <dgm:bulletEnabled val="1"/>
        </dgm:presLayoutVars>
      </dgm:prSet>
      <dgm:spPr/>
    </dgm:pt>
    <dgm:pt modelId="{F7502283-A484-4C31-AB0D-E66C0BD4B2CF}" type="pres">
      <dgm:prSet presAssocID="{64D931DC-4EC2-4573-A087-87FAE556A0CF}" presName="sibTrans" presStyleCnt="0"/>
      <dgm:spPr/>
    </dgm:pt>
    <dgm:pt modelId="{EEF5231F-85B0-47C1-812F-712367D8B8B4}" type="pres">
      <dgm:prSet presAssocID="{69AF6F05-87F1-45EF-B256-AFBD89BF000A}" presName="node" presStyleLbl="node1" presStyleIdx="1" presStyleCnt="4">
        <dgm:presLayoutVars>
          <dgm:bulletEnabled val="1"/>
        </dgm:presLayoutVars>
      </dgm:prSet>
      <dgm:spPr/>
    </dgm:pt>
    <dgm:pt modelId="{AF1C1E61-06F5-4895-BB2A-962354B30681}" type="pres">
      <dgm:prSet presAssocID="{2AD37FA5-166A-48CF-9A3F-6B78B699AFB6}" presName="sibTrans" presStyleCnt="0"/>
      <dgm:spPr/>
    </dgm:pt>
    <dgm:pt modelId="{D9113049-858B-468E-B89D-4C4A4AEFA11D}" type="pres">
      <dgm:prSet presAssocID="{1A53B7D1-B743-47AA-BC57-E7C216D91D13}" presName="node" presStyleLbl="node1" presStyleIdx="2" presStyleCnt="4">
        <dgm:presLayoutVars>
          <dgm:bulletEnabled val="1"/>
        </dgm:presLayoutVars>
      </dgm:prSet>
      <dgm:spPr/>
    </dgm:pt>
    <dgm:pt modelId="{601F1693-DEC8-4BC0-8F47-2CA9A8E04D51}" type="pres">
      <dgm:prSet presAssocID="{6C2D2ACC-59BD-422C-A14F-F0C60B74BC61}" presName="sibTrans" presStyleCnt="0"/>
      <dgm:spPr/>
    </dgm:pt>
    <dgm:pt modelId="{E3C72EEC-6093-4C6D-B63D-AD49DB73DED5}" type="pres">
      <dgm:prSet presAssocID="{283ADD1F-86EE-44A1-841E-D74699091A11}" presName="node" presStyleLbl="node1" presStyleIdx="3" presStyleCnt="4">
        <dgm:presLayoutVars>
          <dgm:bulletEnabled val="1"/>
        </dgm:presLayoutVars>
      </dgm:prSet>
      <dgm:spPr/>
    </dgm:pt>
  </dgm:ptLst>
  <dgm:cxnLst>
    <dgm:cxn modelId="{90F7EA01-DACF-4101-A9EB-5683153F0650}" type="presOf" srcId="{69AF6F05-87F1-45EF-B256-AFBD89BF000A}" destId="{EEF5231F-85B0-47C1-812F-712367D8B8B4}" srcOrd="0" destOrd="0" presId="urn:microsoft.com/office/officeart/2005/8/layout/default"/>
    <dgm:cxn modelId="{8E743830-B687-46AB-A327-D54321D7EB21}" srcId="{82245DC8-5F16-43E6-926D-A7F64950C2F4}" destId="{91C93D45-D09D-4B00-8421-A3E793246A90}" srcOrd="0" destOrd="0" parTransId="{3A494098-3E97-43B3-A45B-2AC964799D03}" sibTransId="{64D931DC-4EC2-4573-A087-87FAE556A0CF}"/>
    <dgm:cxn modelId="{CBEEBC33-1E80-4CE0-BE31-26F5E40E888C}" type="presOf" srcId="{82245DC8-5F16-43E6-926D-A7F64950C2F4}" destId="{BFAF17D6-0FE3-44D4-A87E-EAB99025F5C1}" srcOrd="0" destOrd="0" presId="urn:microsoft.com/office/officeart/2005/8/layout/default"/>
    <dgm:cxn modelId="{92A4443E-D5EA-4EDA-985D-BC07BD47A434}" srcId="{82245DC8-5F16-43E6-926D-A7F64950C2F4}" destId="{69AF6F05-87F1-45EF-B256-AFBD89BF000A}" srcOrd="1" destOrd="0" parTransId="{B8D11C01-FF15-49C7-B98B-3E549E73E3EA}" sibTransId="{2AD37FA5-166A-48CF-9A3F-6B78B699AFB6}"/>
    <dgm:cxn modelId="{65254575-6E8B-4890-9A9E-7752CA6D645B}" type="presOf" srcId="{283ADD1F-86EE-44A1-841E-D74699091A11}" destId="{E3C72EEC-6093-4C6D-B63D-AD49DB73DED5}" srcOrd="0" destOrd="0" presId="urn:microsoft.com/office/officeart/2005/8/layout/default"/>
    <dgm:cxn modelId="{D85111A3-8E2D-4414-BB0C-E00C308227D8}" srcId="{82245DC8-5F16-43E6-926D-A7F64950C2F4}" destId="{283ADD1F-86EE-44A1-841E-D74699091A11}" srcOrd="3" destOrd="0" parTransId="{E7E7E913-D2D9-479B-A470-1028E551FCCE}" sibTransId="{5ED15BB1-2BD9-4363-8BB7-5F1671C9DA8A}"/>
    <dgm:cxn modelId="{A61DE4B5-B3D1-407C-8F2D-0E199E849B36}" srcId="{82245DC8-5F16-43E6-926D-A7F64950C2F4}" destId="{1A53B7D1-B743-47AA-BC57-E7C216D91D13}" srcOrd="2" destOrd="0" parTransId="{E132FDF8-7963-4FBA-9275-621461A73DE0}" sibTransId="{6C2D2ACC-59BD-422C-A14F-F0C60B74BC61}"/>
    <dgm:cxn modelId="{3E8F30CF-EEF1-46F5-82F0-D26AEEC8D6F2}" type="presOf" srcId="{91C93D45-D09D-4B00-8421-A3E793246A90}" destId="{5C67F212-C766-4EC0-A773-B970DA8D163E}" srcOrd="0" destOrd="0" presId="urn:microsoft.com/office/officeart/2005/8/layout/default"/>
    <dgm:cxn modelId="{C66EBEDF-6463-4F27-8F82-744032E0384E}" type="presOf" srcId="{1A53B7D1-B743-47AA-BC57-E7C216D91D13}" destId="{D9113049-858B-468E-B89D-4C4A4AEFA11D}" srcOrd="0" destOrd="0" presId="urn:microsoft.com/office/officeart/2005/8/layout/default"/>
    <dgm:cxn modelId="{3A1B43FE-0872-4CAE-BBC2-0439B7438762}" type="presParOf" srcId="{BFAF17D6-0FE3-44D4-A87E-EAB99025F5C1}" destId="{5C67F212-C766-4EC0-A773-B970DA8D163E}" srcOrd="0" destOrd="0" presId="urn:microsoft.com/office/officeart/2005/8/layout/default"/>
    <dgm:cxn modelId="{DFD27B45-2893-46E9-A6D0-03BCA3113546}" type="presParOf" srcId="{BFAF17D6-0FE3-44D4-A87E-EAB99025F5C1}" destId="{F7502283-A484-4C31-AB0D-E66C0BD4B2CF}" srcOrd="1" destOrd="0" presId="urn:microsoft.com/office/officeart/2005/8/layout/default"/>
    <dgm:cxn modelId="{55BFA6A2-3680-4D13-8B6A-293D0392C830}" type="presParOf" srcId="{BFAF17D6-0FE3-44D4-A87E-EAB99025F5C1}" destId="{EEF5231F-85B0-47C1-812F-712367D8B8B4}" srcOrd="2" destOrd="0" presId="urn:microsoft.com/office/officeart/2005/8/layout/default"/>
    <dgm:cxn modelId="{F57D5D9E-A84B-4C29-868D-39AA37B0A0A4}" type="presParOf" srcId="{BFAF17D6-0FE3-44D4-A87E-EAB99025F5C1}" destId="{AF1C1E61-06F5-4895-BB2A-962354B30681}" srcOrd="3" destOrd="0" presId="urn:microsoft.com/office/officeart/2005/8/layout/default"/>
    <dgm:cxn modelId="{5609F8E1-E222-41DF-911B-1748A6783531}" type="presParOf" srcId="{BFAF17D6-0FE3-44D4-A87E-EAB99025F5C1}" destId="{D9113049-858B-468E-B89D-4C4A4AEFA11D}" srcOrd="4" destOrd="0" presId="urn:microsoft.com/office/officeart/2005/8/layout/default"/>
    <dgm:cxn modelId="{67D2BBEE-507F-419B-9ED7-47A2173D248D}" type="presParOf" srcId="{BFAF17D6-0FE3-44D4-A87E-EAB99025F5C1}" destId="{601F1693-DEC8-4BC0-8F47-2CA9A8E04D51}" srcOrd="5" destOrd="0" presId="urn:microsoft.com/office/officeart/2005/8/layout/default"/>
    <dgm:cxn modelId="{6EE48B84-8C24-42B9-8379-DFD029210FB3}" type="presParOf" srcId="{BFAF17D6-0FE3-44D4-A87E-EAB99025F5C1}" destId="{E3C72EEC-6093-4C6D-B63D-AD49DB73DED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7F212-C766-4EC0-A773-B970DA8D163E}">
      <dsp:nvSpPr>
        <dsp:cNvPr id="0" name=""/>
        <dsp:cNvSpPr/>
      </dsp:nvSpPr>
      <dsp:spPr>
        <a:xfrm>
          <a:off x="822" y="522220"/>
          <a:ext cx="3208171" cy="192490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1. Zgodnie z polityką UE dotyczącą dekarbonizacji Rumunia zaczęła zamykać stare elektrownie węglowe, a te, które nadal pozostają w eksploatacji, działają na mocno ograniczonych mocach.</a:t>
          </a:r>
        </a:p>
      </dsp:txBody>
      <dsp:txXfrm>
        <a:off x="822" y="522220"/>
        <a:ext cx="3208171" cy="1924902"/>
      </dsp:txXfrm>
    </dsp:sp>
    <dsp:sp modelId="{EEF5231F-85B0-47C1-812F-712367D8B8B4}">
      <dsp:nvSpPr>
        <dsp:cNvPr id="0" name=""/>
        <dsp:cNvSpPr/>
      </dsp:nvSpPr>
      <dsp:spPr>
        <a:xfrm>
          <a:off x="3529811" y="522220"/>
          <a:ext cx="3208171" cy="1924902"/>
        </a:xfrm>
        <a:prstGeom prst="rect">
          <a:avLst/>
        </a:prstGeom>
        <a:solidFill>
          <a:schemeClr val="accent3">
            <a:hueOff val="-477801"/>
            <a:satOff val="393"/>
            <a:lumOff val="-32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2. Od 2018 roku nastąpił dalszy wzrost inwestycji w energetykę odnawialną.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Szczególnie rozwijała się energia słoneczna, której udział w produkcji energii wzrósł dzięki zwiększonej liczbie instalacji fotowoltaicznych. </a:t>
          </a:r>
        </a:p>
      </dsp:txBody>
      <dsp:txXfrm>
        <a:off x="3529811" y="522220"/>
        <a:ext cx="3208171" cy="1924902"/>
      </dsp:txXfrm>
    </dsp:sp>
    <dsp:sp modelId="{D9113049-858B-468E-B89D-4C4A4AEFA11D}">
      <dsp:nvSpPr>
        <dsp:cNvPr id="0" name=""/>
        <dsp:cNvSpPr/>
      </dsp:nvSpPr>
      <dsp:spPr>
        <a:xfrm>
          <a:off x="822" y="2767940"/>
          <a:ext cx="3208171" cy="1924902"/>
        </a:xfrm>
        <a:prstGeom prst="rect">
          <a:avLst/>
        </a:prstGeom>
        <a:solidFill>
          <a:schemeClr val="accent3">
            <a:hueOff val="-955602"/>
            <a:satOff val="787"/>
            <a:lumOff val="-65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3. W 2018 roku: Energia jądrowa, głównie produkowana przez elektrownię w </a:t>
          </a:r>
          <a:r>
            <a:rPr lang="pl-PL" sz="1400" kern="1200" dirty="0" err="1"/>
            <a:t>Cernavodă</a:t>
          </a:r>
          <a:r>
            <a:rPr lang="pl-PL" sz="1400" kern="1200" dirty="0"/>
            <a:t>, stanowiła około 15-20% produkcji energii elektrycznej w Rumunii, co sprzyja redukcji emisji gazów cieplarnianych. </a:t>
          </a:r>
        </a:p>
      </dsp:txBody>
      <dsp:txXfrm>
        <a:off x="822" y="2767940"/>
        <a:ext cx="3208171" cy="1924902"/>
      </dsp:txXfrm>
    </dsp:sp>
    <dsp:sp modelId="{E3C72EEC-6093-4C6D-B63D-AD49DB73DED5}">
      <dsp:nvSpPr>
        <dsp:cNvPr id="0" name=""/>
        <dsp:cNvSpPr/>
      </dsp:nvSpPr>
      <dsp:spPr>
        <a:xfrm>
          <a:off x="3529811" y="2767940"/>
          <a:ext cx="3208171" cy="1924902"/>
        </a:xfrm>
        <a:prstGeom prst="rect">
          <a:avLst/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Podsumowując: Zmiany w strukturze produkcji energii elektrycznej w Rumunii od 2018 roku mają generalnie pozytywny wpływ na środowisko. Redukcja roli węgla i wzrost udziału OZE przyczyniają się do zmniejszenia emisji gazów cieplarnianych, poprawy jakości powietrza oraz ograniczenia negatywnego wpływu na klimat.</a:t>
          </a:r>
        </a:p>
      </dsp:txBody>
      <dsp:txXfrm>
        <a:off x="3529811" y="2767940"/>
        <a:ext cx="3208171" cy="1924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70ABD-0EA5-413C-896B-516AC85B12D2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808FA-793F-450A-A1D1-0F714AEB2F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520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808FA-793F-450A-A1D1-0F714AEB2F8C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1244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04A2-7EA9-4295-88CA-94F869EE9B7B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C321-27CC-430A-94E2-E401FD044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4478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04A2-7EA9-4295-88CA-94F869EE9B7B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C321-27CC-430A-94E2-E401FD044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8580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04A2-7EA9-4295-88CA-94F869EE9B7B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C321-27CC-430A-94E2-E401FD0445DA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566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04A2-7EA9-4295-88CA-94F869EE9B7B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C321-27CC-430A-94E2-E401FD044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8271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04A2-7EA9-4295-88CA-94F869EE9B7B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C321-27CC-430A-94E2-E401FD0445DA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8232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04A2-7EA9-4295-88CA-94F869EE9B7B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C321-27CC-430A-94E2-E401FD044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9183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04A2-7EA9-4295-88CA-94F869EE9B7B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C321-27CC-430A-94E2-E401FD044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8266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04A2-7EA9-4295-88CA-94F869EE9B7B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C321-27CC-430A-94E2-E401FD044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912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04A2-7EA9-4295-88CA-94F869EE9B7B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C321-27CC-430A-94E2-E401FD044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607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04A2-7EA9-4295-88CA-94F869EE9B7B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C321-27CC-430A-94E2-E401FD044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2689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04A2-7EA9-4295-88CA-94F869EE9B7B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C321-27CC-430A-94E2-E401FD044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0611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04A2-7EA9-4295-88CA-94F869EE9B7B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C321-27CC-430A-94E2-E401FD044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07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04A2-7EA9-4295-88CA-94F869EE9B7B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C321-27CC-430A-94E2-E401FD044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072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04A2-7EA9-4295-88CA-94F869EE9B7B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C321-27CC-430A-94E2-E401FD044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6930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04A2-7EA9-4295-88CA-94F869EE9B7B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C321-27CC-430A-94E2-E401FD044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4138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C04A2-7EA9-4295-88CA-94F869EE9B7B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C321-27CC-430A-94E2-E401FD044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420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C04A2-7EA9-4295-88CA-94F869EE9B7B}" type="datetimeFigureOut">
              <a:rPr lang="pl-PL" smtClean="0"/>
              <a:t>24.08.2024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8EEC321-27CC-430A-94E2-E401FD0445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udreamhomes.blogspot.com/2011/01/bunaken-indonesia.html" TargetMode="External"/><Relationship Id="rId3" Type="http://schemas.openxmlformats.org/officeDocument/2006/relationships/hyperlink" Target="https://korytarze.pl/mapa/mapa-korytarzy-ekologicznych-w-polsce" TargetMode="External"/><Relationship Id="rId7" Type="http://schemas.openxmlformats.org/officeDocument/2006/relationships/hyperlink" Target="https://www.motor-talk.de/news/der-db-autoreisezug-geht-in-seine-letzte-saison-t5647114.html" TargetMode="External"/><Relationship Id="rId2" Type="http://schemas.openxmlformats.org/officeDocument/2006/relationships/hyperlink" Target="https://www.obiezyswiatka.eu/dac-smieciom-kosza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blue-europe.eu/pl/pl-analysis/krotkie-analizy/rumunski-sektor-energetyczny-jak-aktualne-wydarzenia-moga-sprzyjac-jego-rozwojowi/" TargetMode="External"/><Relationship Id="rId5" Type="http://schemas.openxmlformats.org/officeDocument/2006/relationships/hyperlink" Target="https://www.re-thinkingthefuture.com/sustainable-architecture/a3890-masdar-city-the-first-sustainable-city/" TargetMode="External"/><Relationship Id="rId10" Type="http://schemas.openxmlformats.org/officeDocument/2006/relationships/hyperlink" Target="https://www.tbsnews.net/world/global-economy/eu-and-morocco-sign-green-energy-deal-516230" TargetMode="External"/><Relationship Id="rId4" Type="http://schemas.openxmlformats.org/officeDocument/2006/relationships/hyperlink" Target="https://gadzetomania.pl/wielka-sztuczna-rzeka-siedem-baltykow-pod-sahara,6731920095628000a" TargetMode="External"/><Relationship Id="rId9" Type="http://schemas.openxmlformats.org/officeDocument/2006/relationships/hyperlink" Target="https://smoglab.pl/deptaki-zielen-na-kazdym-kroku-i-coraz-lepsze-powietrze-jak-to-sie-robi-w-slowenii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B7AE5E-016D-5ED0-E93D-DDEE2F3CA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2790" y="869576"/>
            <a:ext cx="8766419" cy="1215996"/>
          </a:xfrm>
        </p:spPr>
        <p:txBody>
          <a:bodyPr/>
          <a:lstStyle/>
          <a:p>
            <a:pPr algn="ctr"/>
            <a:r>
              <a:rPr lang="pl-PL" sz="2800" b="1" i="0" dirty="0">
                <a:ln w="0"/>
                <a:solidFill>
                  <a:schemeClr val="tx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Mazowiecki program stypendialny dla uczniów uzdolnionych w roku szkolnym 2023/2024</a:t>
            </a:r>
            <a:endParaRPr lang="pl-PL" sz="28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F4FCF74-2F61-E009-959B-669B79C73D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706" y="2677630"/>
            <a:ext cx="10621245" cy="134137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3600" b="1" i="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Temat projektu: Zielony Świat. </a:t>
            </a:r>
          </a:p>
          <a:p>
            <a:pPr algn="ctr"/>
            <a:r>
              <a:rPr lang="pl-PL" sz="3600" b="1" i="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Czy nowoczesne </a:t>
            </a:r>
            <a:r>
              <a:rPr lang="pl-PL" sz="3600" b="1" i="0" dirty="0" err="1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ekotechnologie</a:t>
            </a:r>
            <a:r>
              <a:rPr lang="pl-PL" sz="3600" b="1" i="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 uratują Planetę?</a:t>
            </a:r>
            <a:endParaRPr lang="pl-PL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A6634E2-8ADB-2834-F8B6-687E0B2FE045}"/>
              </a:ext>
            </a:extLst>
          </p:cNvPr>
          <p:cNvSpPr txBox="1"/>
          <p:nvPr/>
        </p:nvSpPr>
        <p:spPr>
          <a:xfrm>
            <a:off x="-1" y="5388259"/>
            <a:ext cx="626633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dirty="0"/>
              <a:t>Autor: Konrad Sulima</a:t>
            </a:r>
          </a:p>
          <a:p>
            <a:r>
              <a:rPr lang="pl-PL" sz="2400" dirty="0"/>
              <a:t>Publiczna Szkoła Podstawowa nr 24 </a:t>
            </a:r>
          </a:p>
          <a:p>
            <a:r>
              <a:rPr lang="pl-PL" sz="2400" dirty="0"/>
              <a:t>im. Kornela Makuszyńskiego w Radomiu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50F1226-E65D-9083-003C-E95E7073C8C0}"/>
              </a:ext>
            </a:extLst>
          </p:cNvPr>
          <p:cNvSpPr txBox="1"/>
          <p:nvPr/>
        </p:nvSpPr>
        <p:spPr>
          <a:xfrm>
            <a:off x="6788213" y="5757591"/>
            <a:ext cx="540378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dirty="0"/>
              <a:t>Opiekun stypendysty: mgr Ewa Nowak</a:t>
            </a:r>
          </a:p>
        </p:txBody>
      </p:sp>
    </p:spTree>
    <p:extLst>
      <p:ext uri="{BB962C8B-B14F-4D97-AF65-F5344CB8AC3E}">
        <p14:creationId xmlns:p14="http://schemas.microsoft.com/office/powerpoint/2010/main" val="3257288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F8AE20-81BF-71A6-FEBC-8894189A6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103" y="139257"/>
            <a:ext cx="8179794" cy="75851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3600" b="1" dirty="0">
                <a:solidFill>
                  <a:srgbClr val="0070C0"/>
                </a:solidFill>
              </a:rPr>
              <a:t>Rewitalizacja rzeki Ganges w Indiach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6863DC-12E4-BF35-3EEA-BAF59817E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793" y="1008835"/>
            <a:ext cx="5239666" cy="570990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Projekt </a:t>
            </a:r>
            <a:r>
              <a:rPr lang="pl-PL" b="1" dirty="0" err="1">
                <a:solidFill>
                  <a:schemeClr val="accent3">
                    <a:lumMod val="50000"/>
                  </a:schemeClr>
                </a:solidFill>
              </a:rPr>
              <a:t>Namami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accent3">
                    <a:lumMod val="50000"/>
                  </a:schemeClr>
                </a:solidFill>
              </a:rPr>
              <a:t>Gange</a:t>
            </a:r>
            <a:r>
              <a:rPr lang="pl-PL" dirty="0">
                <a:solidFill>
                  <a:schemeClr val="tx1"/>
                </a:solidFill>
              </a:rPr>
              <a:t>: To jeden                      z największych projektów ekologicznych            w Indiach, mający na celu oczyszczenie               i ożywienie rzeki Ganges, która jest kluczowym źródłem wody dla milionów ludzi. 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</a:rPr>
              <a:t>Projekt obejmuje oczyszczanie ścieków, zarządzanie odpadami stałymi, zalesianie terenów wzdłuż rzeki oraz edukację ekologiczną w społecznościach lokalnych. Prace nad poprawą jakości wody, przywróceniem ekosystemu rzeki oraz zmniejszeniem zanieczyszczeń już przynoszą pierwsze efekty, jednak projekt jest długoterminowy i wymaga stałego zaangażowania.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</a:rPr>
              <a:t>Do 2020 roku zrealizowano szereg kluczowych projektów infrastrukturalnych, w tym budowę oczyszczalni ścieków w miastach takich jak </a:t>
            </a:r>
            <a:r>
              <a:rPr lang="pl-PL" dirty="0" err="1">
                <a:solidFill>
                  <a:schemeClr val="tx1"/>
                </a:solidFill>
              </a:rPr>
              <a:t>Varanasi</a:t>
            </a:r>
            <a:r>
              <a:rPr lang="pl-PL" dirty="0">
                <a:solidFill>
                  <a:schemeClr val="tx1"/>
                </a:solidFill>
              </a:rPr>
              <a:t>, </a:t>
            </a:r>
            <a:r>
              <a:rPr lang="pl-PL" dirty="0" err="1">
                <a:solidFill>
                  <a:schemeClr val="tx1"/>
                </a:solidFill>
              </a:rPr>
              <a:t>Haridwar</a:t>
            </a:r>
            <a:r>
              <a:rPr lang="pl-PL" dirty="0">
                <a:solidFill>
                  <a:schemeClr val="tx1"/>
                </a:solidFill>
              </a:rPr>
              <a:t> i Kanpur. Poprawiła się także jakość wody w wybranych odcinkach rzeki, co potwierdzają badania przeprowadzone przez różne agencje rządowe.</a:t>
            </a: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D566AC1-2C5F-35B2-6E6E-A118E350E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82" y="1717732"/>
            <a:ext cx="5441576" cy="3060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CD5C768-F568-73C5-7792-8C79BDB8CD6D}"/>
              </a:ext>
            </a:extLst>
          </p:cNvPr>
          <p:cNvSpPr txBox="1"/>
          <p:nvPr/>
        </p:nvSpPr>
        <p:spPr>
          <a:xfrm>
            <a:off x="1183341" y="4897349"/>
            <a:ext cx="4760259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b="1" dirty="0"/>
              <a:t>Porównanie skali zanieczyszczenia Gangesu przed i po 2020 r.</a:t>
            </a:r>
          </a:p>
        </p:txBody>
      </p:sp>
    </p:spTree>
    <p:extLst>
      <p:ext uri="{BB962C8B-B14F-4D97-AF65-F5344CB8AC3E}">
        <p14:creationId xmlns:p14="http://schemas.microsoft.com/office/powerpoint/2010/main" val="2119773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788F50-4584-17C0-B33A-C6E41AF4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736" y="161365"/>
            <a:ext cx="3854528" cy="6957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3600" b="1" dirty="0" err="1">
                <a:solidFill>
                  <a:srgbClr val="0070C0"/>
                </a:solidFill>
              </a:rPr>
              <a:t>Masdar</a:t>
            </a:r>
            <a:r>
              <a:rPr lang="pl-PL" sz="3600" b="1" dirty="0">
                <a:solidFill>
                  <a:srgbClr val="0070C0"/>
                </a:solidFill>
              </a:rPr>
              <a:t> City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FDDEBA-E55B-2549-2662-629DF6757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19" y="1232093"/>
            <a:ext cx="5037963" cy="47985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pl-PL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Masdar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City</a:t>
            </a:r>
            <a:r>
              <a:rPr lang="pl-PL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to innowacyjne </a:t>
            </a:r>
            <a:r>
              <a:rPr lang="pl-PL" dirty="0" err="1">
                <a:solidFill>
                  <a:schemeClr val="tx1"/>
                </a:solidFill>
              </a:rPr>
              <a:t>eko</a:t>
            </a:r>
            <a:r>
              <a:rPr lang="pl-PL" dirty="0">
                <a:solidFill>
                  <a:schemeClr val="tx1"/>
                </a:solidFill>
              </a:rPr>
              <a:t>-miasto zlokalizowane w Abu </a:t>
            </a:r>
            <a:r>
              <a:rPr lang="pl-PL" dirty="0" err="1">
                <a:solidFill>
                  <a:schemeClr val="tx1"/>
                </a:solidFill>
              </a:rPr>
              <a:t>Dhabi</a:t>
            </a:r>
            <a:r>
              <a:rPr lang="pl-PL" dirty="0">
                <a:solidFill>
                  <a:schemeClr val="tx1"/>
                </a:solidFill>
              </a:rPr>
              <a:t>, w Zjednoczonych Emiratach Arabskich. 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</a:rPr>
              <a:t>Jest to jeden z najbardziej ambitnych projektów urbanistycznych na świecie, który ma na celu stworzenie miasta w pełni zrównoważonego, o zerowej emisji dwutlenku węgla, minimalnym zużyciu energii                   i maksymalnej efektywności w gospodarowaniu zasobami.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</a:rPr>
              <a:t>Miasto jest również siedzibą dla instytucji badawczych, firm technologicznych                  i innowacyjnych startupów, które pracują nad rozwiązaniami związanymi z energią odnawialną, zrównoważonym transportem        i inteligentnymi technologiami miejskimi.</a:t>
            </a: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F0BD95D-3E48-F71C-BFD6-67D0AEB51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687" y="1443744"/>
            <a:ext cx="3297863" cy="2198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AA2D00A-BA09-96F1-7673-880F77FC5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75" y="3642319"/>
            <a:ext cx="2474171" cy="3091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39E3B2E-6036-16CF-B7F7-44E2503E8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12" y="1089790"/>
            <a:ext cx="2858375" cy="255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912267E-4E41-E9D4-69B4-8C674BEEE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46" y="3642319"/>
            <a:ext cx="3213504" cy="2410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1497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EDA416-C0AA-33A2-A8B8-DBBFED572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095" y="898862"/>
            <a:ext cx="5912236" cy="586949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sz="1900" dirty="0">
                <a:solidFill>
                  <a:schemeClr val="tx1"/>
                </a:solidFill>
              </a:rPr>
              <a:t>Ochrona </a:t>
            </a:r>
            <a:r>
              <a:rPr lang="pl-PL" sz="19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lasów mangrowych </a:t>
            </a:r>
            <a:r>
              <a:rPr lang="pl-PL" sz="1900" dirty="0">
                <a:solidFill>
                  <a:schemeClr val="tx1"/>
                </a:solidFill>
              </a:rPr>
              <a:t>w Indonezji jest kluczową inicjatywą, która ma na celu zachowanie i odtwarzanie jednego z najbardziej wartościowych ekosystemów na świecie. </a:t>
            </a:r>
          </a:p>
          <a:p>
            <a:pPr marL="0" indent="0" algn="just">
              <a:buNone/>
            </a:pPr>
            <a:r>
              <a:rPr lang="pl-PL" sz="1900" dirty="0">
                <a:solidFill>
                  <a:schemeClr val="tx1"/>
                </a:solidFill>
              </a:rPr>
              <a:t>Indonezja posiada jedne z największych obszarów lasów mangrowych, które odgrywają istotną rolę           w ekosystemach przybrzeżnych</a:t>
            </a:r>
            <a:r>
              <a:rPr lang="pl-PL" sz="1900" dirty="0"/>
              <a:t>.</a:t>
            </a:r>
          </a:p>
          <a:p>
            <a:pPr algn="just"/>
            <a:r>
              <a:rPr lang="pl-PL" sz="1900" b="1" dirty="0"/>
              <a:t>Cele ochrony lasów mangrowych w Indonezji:</a:t>
            </a:r>
          </a:p>
          <a:p>
            <a:pPr algn="just">
              <a:buFont typeface="+mj-lt"/>
              <a:buAutoNum type="arabicPeriod"/>
            </a:pPr>
            <a:r>
              <a:rPr lang="pl-PL" sz="1900" b="1" dirty="0"/>
              <a:t>Zachowanie różnorodności biologicznej:</a:t>
            </a:r>
            <a:r>
              <a:rPr lang="pl-PL" sz="1900" dirty="0"/>
              <a:t> Lasy mangrowe są domem dla wielu gatunków ryb, ptaków, ssaków i bezkręgowców, a ich ochrona jest kluczowa dla zachowania różnorodności biologicznej.</a:t>
            </a:r>
          </a:p>
          <a:p>
            <a:pPr algn="just">
              <a:buFont typeface="+mj-lt"/>
              <a:buAutoNum type="arabicPeriod"/>
            </a:pPr>
            <a:r>
              <a:rPr lang="pl-PL" sz="1900" b="1" dirty="0"/>
              <a:t>Ochrona wybrzeży:</a:t>
            </a:r>
            <a:r>
              <a:rPr lang="pl-PL" sz="1900" dirty="0"/>
              <a:t> Mangrowce chronią wybrzeża przed erozją, falami sztormowymi i tsunami, działając jako naturalna bariera.</a:t>
            </a:r>
          </a:p>
          <a:p>
            <a:pPr algn="just">
              <a:buFont typeface="+mj-lt"/>
              <a:buAutoNum type="arabicPeriod"/>
            </a:pPr>
            <a:r>
              <a:rPr lang="pl-PL" sz="1900" b="1" dirty="0"/>
              <a:t>Zwalczanie zmian klimatu:</a:t>
            </a:r>
            <a:r>
              <a:rPr lang="pl-PL" sz="1900" dirty="0"/>
              <a:t> Mangrowce mają wyjątkową zdolność do sekwestracji węgla, czyli wiązania dwutlenku węgla z atmosfery, co pomaga w walce ze zmianami klimatu.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001EA8A6-D3B6-B41B-1C60-596C81FDF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96" y="89648"/>
            <a:ext cx="8885704" cy="6429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Ochrona lasów mangrowych w Indonezji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BCA2510-9347-31CE-4F05-F6DD74AE0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4" y="767889"/>
            <a:ext cx="3936362" cy="2952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0E8E914-3CA4-EA95-1738-2AEF591B7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69" y="3720161"/>
            <a:ext cx="4519332" cy="3012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99112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46BA6F-54EA-7FAB-CC82-39AC72A37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0911" y="57722"/>
            <a:ext cx="5670177" cy="55382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rgbClr val="7030A0"/>
                </a:solidFill>
              </a:rPr>
              <a:t>Wielki Zielony Mur Afryki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059899-E7BC-1AB8-6EB8-0B26B0CE6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41" y="697257"/>
            <a:ext cx="5311789" cy="61189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Wielki Zielony Mur Afryki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dirty="0"/>
              <a:t>to projekt mający na celu zatrzymanie pustynnienia oraz odbudowę zdegradowanych ziem w regionie Sahelu, który znajduje się na południowych obrzeżach Sahary. Polega na sadzeniu pasa drzew i roślinności, który ma rozciągać się na długości około 8000 kilometrów, od zachodniego wybrzeża Afryki (Senegal) po wschodnie (Dżibuti).</a:t>
            </a:r>
          </a:p>
          <a:p>
            <a:pPr algn="just"/>
            <a:r>
              <a:rPr lang="pl-PL" dirty="0"/>
              <a:t>Wielki Zielony Mur to projekt długoterminowy, który już przynosi widoczne efekty, takie jak zalesienie tysięcy hektarów ziemi i poprawa jakości życia w wielu społecznościach. Mimo to projekt napotyka wyzwania, w tym zmiany klimatyczne, konflikty zbrojne w regionie oraz potrzeba długoterminowego finansowania.</a:t>
            </a:r>
          </a:p>
          <a:p>
            <a:pPr algn="just"/>
            <a:r>
              <a:rPr lang="pl-PL" dirty="0"/>
              <a:t>Wielki Zielony Mur Afryki jest również symbolem walki z jednym z największych wyzwań ekologicznych i humanitarnych kontynentu, a jego sukces ma potencjał, by przynieść korzyści nie tylko regionowi Sahelu, ale całej planecie.</a:t>
            </a: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CA94EA7-3183-2E39-C9E4-0911DF60A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73" y="738155"/>
            <a:ext cx="5560359" cy="278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767E1C9-4FB5-4742-B5F0-DEA0CF3AA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96" y="3429000"/>
            <a:ext cx="5477436" cy="3300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8232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DB2908-3232-8922-E30D-0FD003C33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671" y="73910"/>
            <a:ext cx="7960658" cy="5918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Program "Clean Cooking" w </a:t>
            </a:r>
            <a:r>
              <a:rPr lang="en-US" sz="3600" b="1" dirty="0" err="1">
                <a:solidFill>
                  <a:srgbClr val="FFC000"/>
                </a:solidFill>
              </a:rPr>
              <a:t>Ghanie</a:t>
            </a:r>
            <a:endParaRPr lang="pl-PL" sz="36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686CBF-D6FE-B71C-8FB0-57FAF2848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6770" y="858826"/>
            <a:ext cx="4513541" cy="582884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l-PL" dirty="0"/>
              <a:t>Program "</a:t>
            </a:r>
            <a:r>
              <a:rPr lang="pl-PL" b="1" dirty="0" err="1">
                <a:solidFill>
                  <a:schemeClr val="accent1">
                    <a:lumMod val="50000"/>
                  </a:schemeClr>
                </a:solidFill>
              </a:rPr>
              <a:t>Clean</a:t>
            </a:r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 Cooking</a:t>
            </a:r>
            <a:r>
              <a:rPr lang="pl-PL" dirty="0"/>
              <a:t>" w Ghanie to inicjatywa mająca na celu promowanie         i wdrażanie czystszych, bardziej efektywnych technologii gotowania, które zastępują tradycyjne metody, takie jak otwarte paleniska czy piece na drewno        i węgiel drzewny. </a:t>
            </a:r>
          </a:p>
          <a:p>
            <a:pPr marL="0" indent="0" algn="just">
              <a:buNone/>
            </a:pPr>
            <a:r>
              <a:rPr lang="pl-PL" dirty="0"/>
              <a:t>Tradycyjne metody gotowania są powszechne w wielu częściach Ghany, ale wiążą się z poważnymi problemami zdrowotnymi i środowiskowymi.</a:t>
            </a:r>
          </a:p>
          <a:p>
            <a:pPr algn="just"/>
            <a:r>
              <a:rPr lang="pl-PL" b="1" dirty="0"/>
              <a:t>Działania w ramach programu: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b="1" dirty="0"/>
              <a:t>Dystrybucja czystych kuchenek:</a:t>
            </a:r>
            <a:r>
              <a:rPr lang="pl-PL" dirty="0"/>
              <a:t>         W ramach programu wdrażane są inicjatywy mające na celu produkcję       i dystrybucję tanich, dostępnych pieców i kuchenek, które są bardziej efektywne i bezpieczniejsze niż tradycyjne metody.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b="1" dirty="0"/>
              <a:t>Szkolenia i wsparcie techniczne:</a:t>
            </a:r>
            <a:r>
              <a:rPr lang="pl-PL" dirty="0"/>
              <a:t> Programy szkoleniowe dla użytkowników mają na celu nauczenie ich, jak korzystać z nowych technologii, a także jak dbać o nowe urządzenia, aby maksymalizować ich żywotność               i efektywność.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1F0A6EF-5196-2BA9-8F86-146ED0500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38"/>
          <a:stretch/>
        </p:blipFill>
        <p:spPr>
          <a:xfrm>
            <a:off x="1763732" y="3773247"/>
            <a:ext cx="3662229" cy="2309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E84A431-D010-73DE-EA7B-25ECD4038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65" y="736159"/>
            <a:ext cx="3209365" cy="253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1724CC4-040B-533F-04A8-D050E0F28548}"/>
              </a:ext>
            </a:extLst>
          </p:cNvPr>
          <p:cNvSpPr txBox="1"/>
          <p:nvPr/>
        </p:nvSpPr>
        <p:spPr>
          <a:xfrm>
            <a:off x="1088136" y="3339349"/>
            <a:ext cx="52578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/>
              <a:t>Prymitywny i </a:t>
            </a:r>
            <a:r>
              <a:rPr lang="pl-PL" b="1" dirty="0" err="1"/>
              <a:t>nieekologiczny</a:t>
            </a:r>
            <a:r>
              <a:rPr lang="pl-PL" b="1" dirty="0"/>
              <a:t> sposób gotowania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2FE7D7D-F7BA-3DCF-B0F2-779524D802FA}"/>
              </a:ext>
            </a:extLst>
          </p:cNvPr>
          <p:cNvSpPr txBox="1"/>
          <p:nvPr/>
        </p:nvSpPr>
        <p:spPr>
          <a:xfrm>
            <a:off x="761689" y="6083028"/>
            <a:ext cx="5915649" cy="6609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b="1" dirty="0"/>
              <a:t>Nowy sprzęt kuchenny otrzymany z dofinansowania w ramach programu „</a:t>
            </a:r>
            <a:r>
              <a:rPr lang="pl-PL" b="1" dirty="0" err="1"/>
              <a:t>Clean</a:t>
            </a:r>
            <a:r>
              <a:rPr lang="pl-PL" b="1" dirty="0"/>
              <a:t> </a:t>
            </a:r>
            <a:r>
              <a:rPr lang="pl-PL" b="1" dirty="0" err="1"/>
              <a:t>cooking</a:t>
            </a:r>
            <a:r>
              <a:rPr lang="pl-PL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7667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BD78E3-BF64-11C6-5473-6EF376C50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676" y="141316"/>
            <a:ext cx="6010647" cy="50626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3600" b="1" dirty="0">
                <a:solidFill>
                  <a:srgbClr val="002060"/>
                </a:solidFill>
              </a:rPr>
              <a:t>Kompleks </a:t>
            </a:r>
            <a:r>
              <a:rPr lang="pl-PL" sz="3600" b="1" dirty="0" err="1">
                <a:solidFill>
                  <a:srgbClr val="002060"/>
                </a:solidFill>
              </a:rPr>
              <a:t>Noor</a:t>
            </a:r>
            <a:r>
              <a:rPr lang="pl-PL" sz="3600" b="1" dirty="0">
                <a:solidFill>
                  <a:srgbClr val="002060"/>
                </a:solidFill>
              </a:rPr>
              <a:t> </a:t>
            </a:r>
            <a:r>
              <a:rPr lang="pl-PL" sz="3600" b="1" dirty="0" err="1">
                <a:solidFill>
                  <a:srgbClr val="002060"/>
                </a:solidFill>
              </a:rPr>
              <a:t>Ouarzazate</a:t>
            </a:r>
            <a:endParaRPr lang="pl-PL" sz="3600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A02ED4-B8E8-4030-8BFB-70342E788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0" y="933828"/>
            <a:ext cx="6010648" cy="546697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b="1" dirty="0" err="1">
                <a:solidFill>
                  <a:schemeClr val="accent5">
                    <a:lumMod val="50000"/>
                  </a:schemeClr>
                </a:solidFill>
              </a:rPr>
              <a:t>Ouarzazate</a:t>
            </a:r>
            <a:r>
              <a:rPr lang="pl-PL" b="1" dirty="0">
                <a:solidFill>
                  <a:schemeClr val="accent5">
                    <a:lumMod val="50000"/>
                  </a:schemeClr>
                </a:solidFill>
              </a:rPr>
              <a:t> Solar Power Station</a:t>
            </a:r>
            <a:r>
              <a:rPr lang="pl-PL" dirty="0">
                <a:solidFill>
                  <a:schemeClr val="tx1"/>
                </a:solidFill>
              </a:rPr>
              <a:t>, znana także jako </a:t>
            </a:r>
            <a:r>
              <a:rPr lang="pl-PL" b="1" dirty="0">
                <a:solidFill>
                  <a:schemeClr val="accent5">
                    <a:lumMod val="50000"/>
                  </a:schemeClr>
                </a:solidFill>
              </a:rPr>
              <a:t>Kompleks </a:t>
            </a:r>
            <a:r>
              <a:rPr lang="pl-PL" b="1" dirty="0" err="1">
                <a:solidFill>
                  <a:schemeClr val="accent5">
                    <a:lumMod val="50000"/>
                  </a:schemeClr>
                </a:solidFill>
              </a:rPr>
              <a:t>Noor</a:t>
            </a:r>
            <a:r>
              <a:rPr lang="pl-PL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accent5">
                    <a:lumMod val="50000"/>
                  </a:schemeClr>
                </a:solidFill>
              </a:rPr>
              <a:t>Ouarzazate</a:t>
            </a:r>
            <a:r>
              <a:rPr lang="pl-PL" dirty="0">
                <a:solidFill>
                  <a:schemeClr val="tx1"/>
                </a:solidFill>
              </a:rPr>
              <a:t>, to jedna z największych na świecie elektrowni słonecznych, zlokalizowana             w pobliżu miasta </a:t>
            </a:r>
            <a:r>
              <a:rPr lang="pl-PL" dirty="0" err="1">
                <a:solidFill>
                  <a:schemeClr val="tx1"/>
                </a:solidFill>
              </a:rPr>
              <a:t>Ouarzazate</a:t>
            </a:r>
            <a:r>
              <a:rPr lang="pl-PL" dirty="0">
                <a:solidFill>
                  <a:schemeClr val="tx1"/>
                </a:solidFill>
              </a:rPr>
              <a:t> w Maroku. 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</a:rPr>
              <a:t>Ten imponujący projekt jest centralnym elementem strategii Maroka, mającej na celu przekształcenie kraju w globalnego lidera w dziedzinie energii odnawialnej.</a:t>
            </a:r>
          </a:p>
          <a:p>
            <a:pPr algn="just"/>
            <a:r>
              <a:rPr lang="pl-PL" b="1" dirty="0">
                <a:solidFill>
                  <a:schemeClr val="tx1"/>
                </a:solidFill>
              </a:rPr>
              <a:t>Cele </a:t>
            </a:r>
            <a:r>
              <a:rPr lang="pl-PL" b="1" dirty="0" err="1">
                <a:solidFill>
                  <a:schemeClr val="tx1"/>
                </a:solidFill>
              </a:rPr>
              <a:t>Ouarzazate</a:t>
            </a:r>
            <a:r>
              <a:rPr lang="pl-PL" b="1" dirty="0">
                <a:solidFill>
                  <a:schemeClr val="tx1"/>
                </a:solidFill>
              </a:rPr>
              <a:t> Solar Power Station:</a:t>
            </a:r>
          </a:p>
          <a:p>
            <a:pPr algn="just">
              <a:buFont typeface="+mj-lt"/>
              <a:buAutoNum type="arabicPeriod"/>
            </a:pPr>
            <a:r>
              <a:rPr lang="pl-PL" b="1" dirty="0">
                <a:solidFill>
                  <a:schemeClr val="tx1"/>
                </a:solidFill>
              </a:rPr>
              <a:t>Zwiększenie udziału energii odnawialnej: </a:t>
            </a:r>
            <a:r>
              <a:rPr lang="pl-PL" dirty="0">
                <a:solidFill>
                  <a:schemeClr val="tx1"/>
                </a:solidFill>
              </a:rPr>
              <a:t>Rząd Maroka dąży do tego, by do 2030 roku aż 52% energii elektrycznej w kraju pochodziło z odnawialnych źródeł (słońce, wiatr, woda).</a:t>
            </a:r>
          </a:p>
          <a:p>
            <a:pPr algn="just">
              <a:buFont typeface="+mj-lt"/>
              <a:buAutoNum type="arabicPeriod"/>
            </a:pPr>
            <a:r>
              <a:rPr lang="pl-PL" b="1" dirty="0">
                <a:solidFill>
                  <a:schemeClr val="tx1"/>
                </a:solidFill>
              </a:rPr>
              <a:t>Redukcja emisji CO2:</a:t>
            </a:r>
            <a:r>
              <a:rPr lang="pl-PL" dirty="0">
                <a:solidFill>
                  <a:schemeClr val="tx1"/>
                </a:solidFill>
              </a:rPr>
              <a:t> Kompleks ma pozwolić na uniknięcie emisji milionów ton dwutlenku węgla rocznie, co jest istotnym wkładem w globalną walkę ze zmianami klimatycznymi.</a:t>
            </a:r>
          </a:p>
          <a:p>
            <a:pPr algn="just">
              <a:buFont typeface="+mj-lt"/>
              <a:buAutoNum type="arabicPeriod"/>
            </a:pPr>
            <a:r>
              <a:rPr lang="pl-PL" b="1" dirty="0"/>
              <a:t>Technologiczne przywództwo:</a:t>
            </a:r>
            <a:r>
              <a:rPr lang="pl-PL" dirty="0"/>
              <a:t> Kompleks przyciąga inwestycje i współpracę międzynarodową, co sprzyja dalszemu rozwojowi technologii zielonej energii.</a:t>
            </a:r>
            <a:endParaRPr lang="pl-P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8A90EF3-D203-7361-B9F0-826A7B88D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933828"/>
            <a:ext cx="5267838" cy="329239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652DC5E-7B49-D165-14DA-63A5C1CFD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2627" y="3809638"/>
            <a:ext cx="1831376" cy="290007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B1D4622-F057-5B89-EF3F-4087021828DF}"/>
              </a:ext>
            </a:extLst>
          </p:cNvPr>
          <p:cNvSpPr txBox="1"/>
          <p:nvPr/>
        </p:nvSpPr>
        <p:spPr>
          <a:xfrm>
            <a:off x="8110820" y="6347352"/>
            <a:ext cx="203498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b="1" dirty="0"/>
              <a:t>Widok z satelity</a:t>
            </a:r>
          </a:p>
        </p:txBody>
      </p:sp>
    </p:spTree>
    <p:extLst>
      <p:ext uri="{BB962C8B-B14F-4D97-AF65-F5344CB8AC3E}">
        <p14:creationId xmlns:p14="http://schemas.microsoft.com/office/powerpoint/2010/main" val="689899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12EF60-1C45-4F8C-E95F-063F487EE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482" y="107575"/>
            <a:ext cx="8373035" cy="62554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3600" b="1" dirty="0">
                <a:solidFill>
                  <a:schemeClr val="accent1">
                    <a:lumMod val="50000"/>
                  </a:schemeClr>
                </a:solidFill>
              </a:rPr>
              <a:t>Ochrona Parku Narodowego </a:t>
            </a:r>
            <a:r>
              <a:rPr lang="pl-PL" sz="3600" b="1" dirty="0" err="1">
                <a:solidFill>
                  <a:schemeClr val="accent1">
                    <a:lumMod val="50000"/>
                  </a:schemeClr>
                </a:solidFill>
              </a:rPr>
              <a:t>Galápagos</a:t>
            </a:r>
            <a:endParaRPr lang="pl-PL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DA1B80-51C4-2ABC-74FA-65CE42EDC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411" y="887505"/>
            <a:ext cx="6347011" cy="571051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pl-PL" sz="4000" b="1" dirty="0">
                <a:solidFill>
                  <a:srgbClr val="00B0F0"/>
                </a:solidFill>
              </a:rPr>
              <a:t>Ochrona Parku Narodowego </a:t>
            </a:r>
            <a:r>
              <a:rPr lang="pl-PL" sz="4000" b="1" dirty="0" err="1">
                <a:solidFill>
                  <a:srgbClr val="00B0F0"/>
                </a:solidFill>
              </a:rPr>
              <a:t>Galápagos</a:t>
            </a:r>
            <a:r>
              <a:rPr lang="pl-PL" sz="4000" b="1" dirty="0">
                <a:solidFill>
                  <a:srgbClr val="00B0F0"/>
                </a:solidFill>
              </a:rPr>
              <a:t> w Ekwadorze </a:t>
            </a:r>
            <a:r>
              <a:rPr lang="pl-PL" sz="4000" dirty="0">
                <a:solidFill>
                  <a:schemeClr val="tx1"/>
                </a:solidFill>
              </a:rPr>
              <a:t>to kluczowa inicjatywa mająca na celu zachowanie unikalnego ekosystemu archipelagu </a:t>
            </a:r>
            <a:r>
              <a:rPr lang="pl-PL" sz="4000" dirty="0" err="1">
                <a:solidFill>
                  <a:schemeClr val="tx1"/>
                </a:solidFill>
              </a:rPr>
              <a:t>Galápagos</a:t>
            </a:r>
            <a:r>
              <a:rPr lang="pl-PL" sz="4000" dirty="0">
                <a:solidFill>
                  <a:schemeClr val="tx1"/>
                </a:solidFill>
              </a:rPr>
              <a:t>, który jest jednym z najważniejszych miejsc bioróżnorodności na świecie.</a:t>
            </a:r>
          </a:p>
          <a:p>
            <a:pPr marL="0" indent="0" algn="just">
              <a:buNone/>
            </a:pPr>
            <a:r>
              <a:rPr lang="pl-PL" sz="4000" dirty="0">
                <a:solidFill>
                  <a:schemeClr val="tx1"/>
                </a:solidFill>
              </a:rPr>
              <a:t> Park Narodowy </a:t>
            </a:r>
            <a:r>
              <a:rPr lang="pl-PL" sz="4000" dirty="0" err="1">
                <a:solidFill>
                  <a:schemeClr val="tx1"/>
                </a:solidFill>
              </a:rPr>
              <a:t>Galápagos</a:t>
            </a:r>
            <a:r>
              <a:rPr lang="pl-PL" sz="4000" dirty="0">
                <a:solidFill>
                  <a:schemeClr val="tx1"/>
                </a:solidFill>
              </a:rPr>
              <a:t>, założony w 1959 roku, obejmuje wszystkie wyspy </a:t>
            </a:r>
            <a:r>
              <a:rPr lang="pl-PL" sz="4000" dirty="0" err="1">
                <a:solidFill>
                  <a:schemeClr val="tx1"/>
                </a:solidFill>
              </a:rPr>
              <a:t>Galápagos</a:t>
            </a:r>
            <a:r>
              <a:rPr lang="pl-PL" sz="4000" dirty="0">
                <a:solidFill>
                  <a:schemeClr val="tx1"/>
                </a:solidFill>
              </a:rPr>
              <a:t> oraz wody wokół nich, tworząc wyjątkowy obszar chroniony.</a:t>
            </a:r>
          </a:p>
          <a:p>
            <a:pPr marL="0" indent="0" algn="just">
              <a:buNone/>
            </a:pPr>
            <a:r>
              <a:rPr lang="pl-PL" sz="4000" dirty="0">
                <a:solidFill>
                  <a:schemeClr val="tx1"/>
                </a:solidFill>
              </a:rPr>
              <a:t>Główne sposoby ochrony tego parku to:</a:t>
            </a:r>
          </a:p>
          <a:p>
            <a:pPr algn="just"/>
            <a:r>
              <a:rPr lang="pl-PL" sz="4000" b="1" dirty="0"/>
              <a:t>1. Zarządzanie turystyką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4000" b="1" dirty="0"/>
              <a:t>Regulacja liczby odwiedzających:</a:t>
            </a:r>
            <a:r>
              <a:rPr lang="pl-PL" sz="4000" dirty="0"/>
              <a:t> Ograniczenie liczby turystów, którzy mogą odwiedzać wyspy w określonym czasie, aby zminimalizować wpływ na środowisko naturalne.</a:t>
            </a:r>
          </a:p>
          <a:p>
            <a:pPr algn="just"/>
            <a:r>
              <a:rPr lang="pl-PL" sz="4000" b="1" dirty="0"/>
              <a:t>2. Monitorowanie i badania naukowe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4000" b="1" dirty="0"/>
              <a:t>Monitorowanie stanu środowiska:</a:t>
            </a:r>
            <a:r>
              <a:rPr lang="pl-PL" sz="4000" dirty="0"/>
              <a:t> Regularne pomiary jakości wód, zdrowia ekosystemów i populacji dzikich zwierząt. Wykorzystywanie nowoczesnych technologii, takich jak satelity i drony, do monitorowania obszarów trudno dostępnych.</a:t>
            </a:r>
          </a:p>
          <a:p>
            <a:pPr algn="just"/>
            <a:r>
              <a:rPr lang="pl-PL" sz="4000" b="1" dirty="0"/>
              <a:t>3. Kontrola gatunków inwazyjnych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4000" b="1" dirty="0"/>
              <a:t>Usuwanie gatunków inwazyjnych:</a:t>
            </a:r>
            <a:r>
              <a:rPr lang="pl-PL" sz="4000" dirty="0"/>
              <a:t> Programy mające na celu identyfikację, kontrolowanie i eliminację gatunków inwazyjnych, które zagrażają rodzimym ekosystemom. Przykłady to usuwanie niepożądanych roślin i zwierząt, takich jak szczury i koty.</a:t>
            </a:r>
          </a:p>
          <a:p>
            <a:pPr marL="0" indent="0">
              <a:buNone/>
            </a:pPr>
            <a:endParaRPr lang="pl-PL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FA51AD6-A7D7-EF0C-32F0-35114BA9D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47" y="2195611"/>
            <a:ext cx="2578664" cy="1831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DFB62B5-3359-07C0-05AC-8A11B6063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72" y="4026972"/>
            <a:ext cx="2747043" cy="193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3BACEC3-6F86-C084-BC80-25EF25AAF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073"/>
            <a:ext cx="3282207" cy="193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7F5946D-B737-C9F8-7D7A-2D2887358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922"/>
            <a:ext cx="3137042" cy="2091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0798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76914D-ED27-B854-2AF5-01576BC2A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713" y="170328"/>
            <a:ext cx="7982573" cy="60761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accent6">
                    <a:lumMod val="50000"/>
                  </a:schemeClr>
                </a:solidFill>
              </a:rPr>
              <a:t>„Machu Picchu </a:t>
            </a:r>
            <a:r>
              <a:rPr lang="pl-PL" sz="3600" b="1" dirty="0" err="1">
                <a:solidFill>
                  <a:schemeClr val="accent6">
                    <a:lumMod val="50000"/>
                  </a:schemeClr>
                </a:solidFill>
              </a:rPr>
              <a:t>Sustainable</a:t>
            </a:r>
            <a:r>
              <a:rPr lang="pl-PL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sz="3600" b="1" dirty="0" err="1">
                <a:solidFill>
                  <a:schemeClr val="accent6">
                    <a:lumMod val="50000"/>
                  </a:schemeClr>
                </a:solidFill>
              </a:rPr>
              <a:t>Tourism</a:t>
            </a:r>
            <a:r>
              <a:rPr lang="pl-PL" sz="3600" b="1" dirty="0">
                <a:solidFill>
                  <a:schemeClr val="accent6">
                    <a:lumMod val="50000"/>
                  </a:schemeClr>
                </a:solidFill>
              </a:rPr>
              <a:t>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64F855-84D5-DA07-D2FE-642CBA150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0446" y="842682"/>
            <a:ext cx="5567083" cy="584499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sz="1700" b="1" dirty="0">
                <a:solidFill>
                  <a:schemeClr val="accent4">
                    <a:lumMod val="50000"/>
                  </a:schemeClr>
                </a:solidFill>
              </a:rPr>
              <a:t>„Machu Picchu </a:t>
            </a:r>
            <a:r>
              <a:rPr lang="pl-PL" sz="1700" b="1" dirty="0" err="1">
                <a:solidFill>
                  <a:schemeClr val="accent4">
                    <a:lumMod val="50000"/>
                  </a:schemeClr>
                </a:solidFill>
              </a:rPr>
              <a:t>Sustainable</a:t>
            </a:r>
            <a:r>
              <a:rPr lang="pl-PL" sz="17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pl-PL" sz="1700" b="1" dirty="0" err="1">
                <a:solidFill>
                  <a:schemeClr val="accent4">
                    <a:lumMod val="50000"/>
                  </a:schemeClr>
                </a:solidFill>
              </a:rPr>
              <a:t>Tourism</a:t>
            </a:r>
            <a:r>
              <a:rPr lang="pl-PL" sz="1700" b="1" dirty="0">
                <a:solidFill>
                  <a:schemeClr val="accent4">
                    <a:lumMod val="50000"/>
                  </a:schemeClr>
                </a:solidFill>
              </a:rPr>
              <a:t>”</a:t>
            </a:r>
            <a:r>
              <a:rPr lang="pl-PL" sz="1700" dirty="0"/>
              <a:t> to zestaw inicjatyw i strategii mających na celu promowanie zrównoważonej turystyki w rejonie Machu Picchu, jednej                          z najważniejszych i najbardziej znanych atrakcji turystycznych w Peru oraz na świecie.</a:t>
            </a:r>
          </a:p>
          <a:p>
            <a:pPr marL="0" indent="0" algn="just">
              <a:buNone/>
            </a:pPr>
            <a:r>
              <a:rPr lang="pl-PL" sz="1700" dirty="0"/>
              <a:t>Cele i działania, które mają chronić dziedzictwo kulturowe i naturalne przed negatywnymi skutkami masowej turystyki:</a:t>
            </a:r>
          </a:p>
          <a:p>
            <a:pPr algn="just"/>
            <a:r>
              <a:rPr lang="pl-PL" sz="1700" b="1" dirty="0"/>
              <a:t>Ochrona Dziedzictwa Kulturowego i Przyrodniczego:</a:t>
            </a:r>
            <a:endParaRPr lang="pl-PL" sz="17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1700" b="1" dirty="0"/>
              <a:t>Cel:</a:t>
            </a:r>
            <a:r>
              <a:rPr lang="pl-PL" sz="1700" dirty="0"/>
              <a:t> Zachowanie unikalnych cech archeologicznych       i naturalnych Machu Picchu dla przyszłych pokoleń.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1700" b="1" dirty="0"/>
              <a:t>Działania:</a:t>
            </a:r>
            <a:r>
              <a:rPr lang="pl-PL" sz="1700" dirty="0"/>
              <a:t> Monitorowanie stanu zachowania ruin, ograniczenie liczby odwiedzających, kontrola wpływu turystyki na środowisko naturalne i archeologiczne.</a:t>
            </a:r>
          </a:p>
          <a:p>
            <a:pPr algn="just"/>
            <a:r>
              <a:rPr lang="pl-PL" sz="1700" b="1" dirty="0"/>
              <a:t>Edukacja Ekologiczna i Kulturowa:</a:t>
            </a:r>
            <a:endParaRPr lang="pl-PL" sz="17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1700" b="1" dirty="0"/>
              <a:t>Cel:</a:t>
            </a:r>
            <a:r>
              <a:rPr lang="pl-PL" sz="1700" dirty="0"/>
              <a:t> Zwiększenie świadomości turystów na temat znaczenia ochrony dziedzictwa kulturowego                 i naturalnego.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1700" b="1" dirty="0"/>
              <a:t>Działania:</a:t>
            </a:r>
            <a:r>
              <a:rPr lang="pl-PL" sz="1700" dirty="0"/>
              <a:t> Edukowanie odwiedzających o historii, kulturze i ochronie środowiska, organizowanie wycieczek i warsztatów z przewodnikami lokalnymi, tworzenie materiałów informacyjnych.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1700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264250B-E6CD-C280-FFCB-5C004A48C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9" y="1055798"/>
            <a:ext cx="4598896" cy="2549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8EB4379-652D-110C-8136-92DF7CF93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15" y="3883521"/>
            <a:ext cx="4574240" cy="2576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9632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3CB62D-20F6-971C-E5C7-B2DAC5AB3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688060" y="64899"/>
            <a:ext cx="9533953" cy="60700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rgbClr val="C00000"/>
                </a:solidFill>
              </a:rPr>
              <a:t>Program „</a:t>
            </a:r>
            <a:r>
              <a:rPr lang="pl-PL" sz="3600" b="1" dirty="0" err="1">
                <a:solidFill>
                  <a:srgbClr val="C00000"/>
                </a:solidFill>
              </a:rPr>
              <a:t>Climate</a:t>
            </a:r>
            <a:r>
              <a:rPr lang="pl-PL" sz="3600" b="1" dirty="0">
                <a:solidFill>
                  <a:srgbClr val="C00000"/>
                </a:solidFill>
              </a:rPr>
              <a:t> Action Plan” w Kalifornii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F9C40E-EE4F-729F-B8E6-3AD2710D8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49" y="936265"/>
            <a:ext cx="5468269" cy="554521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pl-PL" b="1" dirty="0">
                <a:solidFill>
                  <a:schemeClr val="tx2">
                    <a:lumMod val="50000"/>
                  </a:schemeClr>
                </a:solidFill>
              </a:rPr>
              <a:t>Program „</a:t>
            </a:r>
            <a:r>
              <a:rPr lang="pl-PL" b="1" dirty="0" err="1">
                <a:solidFill>
                  <a:schemeClr val="tx2">
                    <a:lumMod val="50000"/>
                  </a:schemeClr>
                </a:solidFill>
              </a:rPr>
              <a:t>Climate</a:t>
            </a:r>
            <a:r>
              <a:rPr lang="pl-PL" b="1" dirty="0">
                <a:solidFill>
                  <a:schemeClr val="tx2">
                    <a:lumMod val="50000"/>
                  </a:schemeClr>
                </a:solidFill>
              </a:rPr>
              <a:t> Action Plan” w Kalifornii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 to ambitna inicjatywa mająca na celu przeciwdziałanie zmianom klimatycznym, osiągnięcie neutralności węglowej oraz promowanie zrównoważonego rozwoju. 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Kalifornia, jako jeden z największych i najbardziej innowacyjnych stanów w USA, wprowadziła szereg strategii mających na celu ochronę środowiska         i walkę z globalnym ociepleniem.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Do działań tego programu należy np. </a:t>
            </a:r>
          </a:p>
          <a:p>
            <a:pPr algn="just">
              <a:buFontTx/>
              <a:buChar char="-"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Implementacja standardów efektywności energetycznej dla budynków komercyjnych        i mieszkaniowych, </a:t>
            </a:r>
          </a:p>
          <a:p>
            <a:pPr algn="just">
              <a:buFontTx/>
              <a:buChar char="-"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rozbudowa infrastruktury dla energii słonecznej, wiatrowej i geotermalnej,</a:t>
            </a:r>
          </a:p>
          <a:p>
            <a:pPr algn="just">
              <a:buFontTx/>
              <a:buChar char="-"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 promowanie pojazdów elektrycznych               i hybrydowych poprzez subsydia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D3491D1-B66B-0046-07BC-404FA1A7F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54" y="936265"/>
            <a:ext cx="4603376" cy="4603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31DC198-4D73-5A20-5837-CF059A9D2BFD}"/>
              </a:ext>
            </a:extLst>
          </p:cNvPr>
          <p:cNvSpPr txBox="1"/>
          <p:nvPr/>
        </p:nvSpPr>
        <p:spPr>
          <a:xfrm>
            <a:off x="6658536" y="5737069"/>
            <a:ext cx="390861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70C0"/>
                </a:solidFill>
              </a:rPr>
              <a:t>Główne cele </a:t>
            </a:r>
            <a:r>
              <a:rPr lang="pl-PL" sz="1800" b="1" dirty="0">
                <a:solidFill>
                  <a:srgbClr val="0070C0"/>
                </a:solidFill>
              </a:rPr>
              <a:t>„</a:t>
            </a:r>
            <a:r>
              <a:rPr lang="pl-PL" sz="1800" b="1" dirty="0" err="1">
                <a:solidFill>
                  <a:srgbClr val="0070C0"/>
                </a:solidFill>
              </a:rPr>
              <a:t>Climate</a:t>
            </a:r>
            <a:r>
              <a:rPr lang="pl-PL" sz="1800" b="1" dirty="0">
                <a:solidFill>
                  <a:srgbClr val="0070C0"/>
                </a:solidFill>
              </a:rPr>
              <a:t> Action Plan” </a:t>
            </a:r>
            <a:endParaRPr lang="pl-PL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99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897F2C-793D-8AC9-41C3-8EDF3312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99" y="512487"/>
            <a:ext cx="10627160" cy="46466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 </a:t>
            </a:r>
            <a:r>
              <a:rPr lang="pl-PL" sz="2800" b="1" dirty="0">
                <a:solidFill>
                  <a:schemeClr val="accent6">
                    <a:lumMod val="75000"/>
                  </a:schemeClr>
                </a:solidFill>
              </a:rPr>
              <a:t>Ekologiczne Miasto Przyszłości – Projekt Sztucznej Inteligencji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39C82B2-A4EF-C177-902B-7CA27F213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882" y="1154947"/>
            <a:ext cx="5360893" cy="53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94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3DF9B0-724C-7B15-4D87-612CDF788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6297208" cy="70821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>Plan prezentacji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247106-044D-CF8D-2D94-1486DE8E2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94331"/>
            <a:ext cx="9192807" cy="42223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AutoNum type="arabicPeriod"/>
            </a:pPr>
            <a:r>
              <a:rPr lang="pl-PL" dirty="0"/>
              <a:t>Zmiany klimatu na świecie – przyczyny i skutki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pl-PL" dirty="0"/>
              <a:t>Proekologiczne działania w Europie: Słowenia, Rumunia, Szwajcaria, Niemcy, Polska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pl-PL" dirty="0"/>
              <a:t>Proekologiczna działalność w Azji: Indie, ZEA, Indonezja 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pl-PL" dirty="0"/>
              <a:t>Proekologiczne działania w Afryce: Senegal, Ghana, Maroko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pl-PL" dirty="0"/>
              <a:t>Proekologiczne działania w Ameryce Południowej i Północnej: Ekwador, Peru USA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pl-PL" dirty="0"/>
              <a:t>Ekologiczne miasto przyszłości – Projekt Sztucznej Inteligencji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pl-PL" dirty="0"/>
              <a:t>Wnioski</a:t>
            </a:r>
          </a:p>
        </p:txBody>
      </p:sp>
    </p:spTree>
    <p:extLst>
      <p:ext uri="{BB962C8B-B14F-4D97-AF65-F5344CB8AC3E}">
        <p14:creationId xmlns:p14="http://schemas.microsoft.com/office/powerpoint/2010/main" val="2072440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897F2C-793D-8AC9-41C3-8EDF3312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99" y="512487"/>
            <a:ext cx="10627160" cy="46466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 </a:t>
            </a:r>
            <a:r>
              <a:rPr lang="pl-PL" sz="2800" b="1" dirty="0">
                <a:solidFill>
                  <a:schemeClr val="accent6">
                    <a:lumMod val="75000"/>
                  </a:schemeClr>
                </a:solidFill>
              </a:rPr>
              <a:t>Ekologiczne Miasto Przyszłości – Projekt Sztucznej Inteligencji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39C82B2-A4EF-C177-902B-7CA27F213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99" y="1120589"/>
            <a:ext cx="2087275" cy="208727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909101E-04BB-5AEA-E3AA-1319467A9628}"/>
              </a:ext>
            </a:extLst>
          </p:cNvPr>
          <p:cNvSpPr txBox="1"/>
          <p:nvPr/>
        </p:nvSpPr>
        <p:spPr>
          <a:xfrm>
            <a:off x="3119718" y="1120589"/>
            <a:ext cx="6194612" cy="4992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dirty="0"/>
              <a:t>Wysoka zabudowa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dirty="0"/>
              <a:t>Maksymalne wykorzystanie powierzchni budynków na panele słoneczne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dirty="0"/>
              <a:t>Wiatraki energii odnawialnej w przestrzeni miejskiej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dirty="0"/>
              <a:t>Zieleń na wszystkich poziomach budynków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dirty="0"/>
              <a:t>Ograniczona komunikacja pojazdów silnikowych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dirty="0"/>
              <a:t>Prawdopodobna rozbudowana szybka komunikacja podziemna i powietrzna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dirty="0"/>
              <a:t>Wzmożony ruch rowerowy i pieszy</a:t>
            </a:r>
          </a:p>
        </p:txBody>
      </p:sp>
    </p:spTree>
    <p:extLst>
      <p:ext uri="{BB962C8B-B14F-4D97-AF65-F5344CB8AC3E}">
        <p14:creationId xmlns:p14="http://schemas.microsoft.com/office/powerpoint/2010/main" val="3409210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897F2C-793D-8AC9-41C3-8EDF3312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99" y="512487"/>
            <a:ext cx="10627160" cy="46466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 </a:t>
            </a:r>
            <a:r>
              <a:rPr lang="pl-PL" sz="2800" b="1" dirty="0">
                <a:solidFill>
                  <a:schemeClr val="accent6">
                    <a:lumMod val="75000"/>
                  </a:schemeClr>
                </a:solidFill>
              </a:rPr>
              <a:t>Wnioski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39C82B2-A4EF-C177-902B-7CA27F213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99" y="1120589"/>
            <a:ext cx="2087275" cy="208727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909101E-04BB-5AEA-E3AA-1319467A9628}"/>
              </a:ext>
            </a:extLst>
          </p:cNvPr>
          <p:cNvSpPr txBox="1"/>
          <p:nvPr/>
        </p:nvSpPr>
        <p:spPr>
          <a:xfrm>
            <a:off x="3119718" y="1120589"/>
            <a:ext cx="6194612" cy="4438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Na każdym kontynencie prowadzone są różnorodne działania proekologiczne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Działania proekologiczne pozytywnie wpływają na ograniczenie emisji CO2, segregację odpadów i stan środowiska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Działania w zakresie ochrony środowiska poprawiają stan wód umożliwiając rozwój fauny i flory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 wytwarzaniu energii na świecie w wielu państwach zwiększa się udział odnawialnych źródeł energii w stosunku do źródeł „tradycyjnych”, tj. węgiel.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Państwa na świecie powinny zacieśnić współpracę w zakresie działalności proekologicznej dla dobra naszej Planety.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0336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F8EB2E-E42F-7A20-8967-24BC39D80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839" y="440769"/>
            <a:ext cx="9775513" cy="71567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rgbClr val="92D050"/>
                </a:solidFill>
              </a:rPr>
              <a:t>Dziękuję za uwagę!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847B78D-7FC8-081D-B0C8-A9D677E1D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611" y="1522393"/>
            <a:ext cx="5873177" cy="4404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1112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0E8DA1-96B4-57E7-9781-C8C13C7F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329" y="539381"/>
            <a:ext cx="8373036" cy="697748"/>
          </a:xfrm>
        </p:spPr>
        <p:txBody>
          <a:bodyPr/>
          <a:lstStyle/>
          <a:p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>Źródła: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5712651-2B1F-99B4-D830-4305772ACF55}"/>
              </a:ext>
            </a:extLst>
          </p:cNvPr>
          <p:cNvSpPr txBox="1"/>
          <p:nvPr/>
        </p:nvSpPr>
        <p:spPr>
          <a:xfrm>
            <a:off x="645459" y="1694329"/>
            <a:ext cx="89826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hlinkClick r:id="rId2"/>
              </a:rPr>
              <a:t>https://www.obiezyswiatka.eu/dac-smieciom-kosza/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hlinkClick r:id="rId3"/>
              </a:rPr>
              <a:t>https://korytarze.pl/mapa/mapa-korytarzy-ekologicznych-w-polsce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hlinkClick r:id="rId4"/>
              </a:rPr>
              <a:t>https://gadzetomania.pl/wielka-sztuczna-rzeka-siedem-baltykow-pod-sahara,6731920095628000a</a:t>
            </a:r>
            <a:r>
              <a:rPr lang="pl-P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hlinkClick r:id="rId5"/>
              </a:rPr>
              <a:t>https://www.re-thinkingthefuture.com/sustainable-architecture/a3890-masdar-city-the-first-sustainable-city/</a:t>
            </a:r>
            <a:r>
              <a:rPr lang="pl-P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hlinkClick r:id="rId6"/>
              </a:rPr>
              <a:t>https://www.blue-europe.eu/pl/pl-analysis/krotkie-analizy/rumunski-sektor-energetyczny-jak-aktualne-wydarzenia-moga-sprzyjac-jego-rozwojowi/</a:t>
            </a:r>
            <a:r>
              <a:rPr lang="pl-P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hlinkClick r:id="rId7"/>
              </a:rPr>
              <a:t>https://www.motor-talk.de/news/der-db-autoreisezug-geht-in-seine-letzte-saison-t5647114.html</a:t>
            </a:r>
            <a:r>
              <a:rPr lang="pl-P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hlinkClick r:id="rId8"/>
              </a:rPr>
              <a:t>https://udreamhomes.blogspot.com/2011/01/bunaken-indonesia.html</a:t>
            </a:r>
            <a:r>
              <a:rPr lang="pl-P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hlinkClick r:id="rId9"/>
              </a:rPr>
              <a:t>https://smoglab.pl/deptaki-zielen-na-kazdym-kroku-i-coraz-lepsze-powietrze-jak-to-sie-robi-w-slowenii/</a:t>
            </a:r>
            <a:r>
              <a:rPr lang="pl-P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hlinkClick r:id="rId10"/>
              </a:rPr>
              <a:t>https://www.tbsnews.net/world/global-economy/eu-and-morocco-sign-green-energy-deal-516230</a:t>
            </a:r>
            <a:r>
              <a:rPr lang="pl-P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9162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A93895-9130-5948-F49D-CD3ACE0C6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349" y="131687"/>
            <a:ext cx="9829302" cy="68495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Zmiany klimatu </a:t>
            </a:r>
            <a:r>
              <a:rPr lang="pl-PL" b="1" i="0" dirty="0">
                <a:solidFill>
                  <a:schemeClr val="accent5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-apple-system"/>
              </a:rPr>
              <a:t>– </a:t>
            </a:r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przyczyny i możliwe skutki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E5C941-B7D6-C103-1C76-64F371395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622" y="951108"/>
            <a:ext cx="7618756" cy="18638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600" b="1" dirty="0">
                <a:solidFill>
                  <a:schemeClr val="tx1"/>
                </a:solidFill>
              </a:rPr>
              <a:t>Zmiany klimatu to jedno z najważniejszych wyzwań, przed jakimi stoi współczesny świat. </a:t>
            </a:r>
          </a:p>
          <a:p>
            <a:pPr marL="0" indent="0" algn="ctr">
              <a:buNone/>
            </a:pPr>
            <a:r>
              <a:rPr lang="pl-PL" sz="1600" b="1" dirty="0">
                <a:solidFill>
                  <a:schemeClr val="tx1"/>
                </a:solidFill>
              </a:rPr>
              <a:t>Polegają one na długotrwałych zmianach wzorców pogodowych i temperatur, które mają poważne konsekwencje dla środowiska, gospodarki i zdrowia publicznego.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1DF1439-FA53-9A84-C145-E907CD50AFB5}"/>
              </a:ext>
            </a:extLst>
          </p:cNvPr>
          <p:cNvSpPr txBox="1"/>
          <p:nvPr/>
        </p:nvSpPr>
        <p:spPr>
          <a:xfrm>
            <a:off x="4540624" y="2522530"/>
            <a:ext cx="3110753" cy="58477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3200" b="1" dirty="0"/>
              <a:t>Zmiany klimatu</a:t>
            </a:r>
          </a:p>
        </p:txBody>
      </p:sp>
      <p:sp>
        <p:nvSpPr>
          <p:cNvPr id="5" name="Strzałka: w dół 4">
            <a:extLst>
              <a:ext uri="{FF2B5EF4-FFF2-40B4-BE49-F238E27FC236}">
                <a16:creationId xmlns:a16="http://schemas.microsoft.com/office/drawing/2014/main" id="{684166A1-5A80-0955-FADD-90CA20E82C22}"/>
              </a:ext>
            </a:extLst>
          </p:cNvPr>
          <p:cNvSpPr/>
          <p:nvPr/>
        </p:nvSpPr>
        <p:spPr>
          <a:xfrm rot="2910983">
            <a:off x="3090991" y="2920216"/>
            <a:ext cx="833069" cy="20214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Strzałka: w dół 5">
            <a:extLst>
              <a:ext uri="{FF2B5EF4-FFF2-40B4-BE49-F238E27FC236}">
                <a16:creationId xmlns:a16="http://schemas.microsoft.com/office/drawing/2014/main" id="{7AF19D47-BF3E-C94C-43D7-9D261397D383}"/>
              </a:ext>
            </a:extLst>
          </p:cNvPr>
          <p:cNvSpPr/>
          <p:nvPr/>
        </p:nvSpPr>
        <p:spPr>
          <a:xfrm rot="18689017" flipH="1">
            <a:off x="8267940" y="2920215"/>
            <a:ext cx="833069" cy="20214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DD7DBBF-FA7C-8F80-D447-8C33757BF96D}"/>
              </a:ext>
            </a:extLst>
          </p:cNvPr>
          <p:cNvSpPr txBox="1"/>
          <p:nvPr/>
        </p:nvSpPr>
        <p:spPr>
          <a:xfrm rot="18936753">
            <a:off x="2872440" y="3705992"/>
            <a:ext cx="135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Przyczyny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33A0C53-FE94-11E2-90D6-30DB8BE06569}"/>
              </a:ext>
            </a:extLst>
          </p:cNvPr>
          <p:cNvSpPr txBox="1"/>
          <p:nvPr/>
        </p:nvSpPr>
        <p:spPr>
          <a:xfrm rot="2663247" flipH="1">
            <a:off x="7767281" y="3746280"/>
            <a:ext cx="1834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Możliwe skutki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E3FD324-1C61-C758-7517-860944F01DAF}"/>
              </a:ext>
            </a:extLst>
          </p:cNvPr>
          <p:cNvSpPr txBox="1"/>
          <p:nvPr/>
        </p:nvSpPr>
        <p:spPr>
          <a:xfrm>
            <a:off x="296004" y="4831929"/>
            <a:ext cx="4356846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l-PL" dirty="0"/>
              <a:t>Emisja gazów cieplarnianych       (np. spalanie paliw kopalnych)</a:t>
            </a:r>
          </a:p>
          <a:p>
            <a:pPr marL="342900" indent="-342900">
              <a:buAutoNum type="arabicPeriod"/>
            </a:pPr>
            <a:r>
              <a:rPr lang="pl-PL" dirty="0"/>
              <a:t>Wycinanie lasów</a:t>
            </a:r>
          </a:p>
          <a:p>
            <a:pPr marL="342900" indent="-342900">
              <a:buAutoNum type="arabicPeriod"/>
            </a:pPr>
            <a:r>
              <a:rPr lang="pl-PL" dirty="0"/>
              <a:t>Rolnictwo i hodowla zwierząt</a:t>
            </a:r>
          </a:p>
          <a:p>
            <a:pPr marL="342900" indent="-342900">
              <a:buAutoNum type="arabicPeriod"/>
            </a:pPr>
            <a:r>
              <a:rPr lang="pl-PL" dirty="0"/>
              <a:t>Wahania w aktywności słonecznej</a:t>
            </a:r>
          </a:p>
          <a:p>
            <a:pPr marL="342900" indent="-342900">
              <a:buAutoNum type="arabicPeriod"/>
            </a:pPr>
            <a:r>
              <a:rPr lang="pl-PL" dirty="0"/>
              <a:t>Erupcje wulkanów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2B09604-B9C0-0DBB-2186-123DF39ED2D2}"/>
              </a:ext>
            </a:extLst>
          </p:cNvPr>
          <p:cNvSpPr txBox="1"/>
          <p:nvPr/>
        </p:nvSpPr>
        <p:spPr>
          <a:xfrm>
            <a:off x="7539152" y="4831929"/>
            <a:ext cx="4356847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l-PL" dirty="0"/>
              <a:t>Wzrost temperatury</a:t>
            </a:r>
          </a:p>
          <a:p>
            <a:pPr marL="342900" indent="-342900">
              <a:buAutoNum type="arabicPeriod"/>
            </a:pPr>
            <a:r>
              <a:rPr lang="pl-PL" dirty="0"/>
              <a:t>Podnoszenie się poziomu morza</a:t>
            </a:r>
          </a:p>
          <a:p>
            <a:pPr marL="342900" indent="-342900">
              <a:buAutoNum type="arabicPeriod"/>
            </a:pPr>
            <a:r>
              <a:rPr lang="pl-PL" dirty="0"/>
              <a:t>Ekstremalne zjawiska pogodowe</a:t>
            </a:r>
          </a:p>
          <a:p>
            <a:pPr marL="342900" indent="-342900">
              <a:buAutoNum type="arabicPeriod"/>
            </a:pPr>
            <a:r>
              <a:rPr lang="pl-PL" dirty="0"/>
              <a:t>Wyginięcie niektórych gatunków</a:t>
            </a:r>
          </a:p>
          <a:p>
            <a:pPr marL="342900" indent="-342900">
              <a:buAutoNum type="arabicPeriod"/>
            </a:pPr>
            <a:r>
              <a:rPr lang="pl-PL" dirty="0"/>
              <a:t>Zwiększona liczba przypadków chorób przenoszonych przez owady</a:t>
            </a:r>
          </a:p>
        </p:txBody>
      </p:sp>
    </p:spTree>
    <p:extLst>
      <p:ext uri="{BB962C8B-B14F-4D97-AF65-F5344CB8AC3E}">
        <p14:creationId xmlns:p14="http://schemas.microsoft.com/office/powerpoint/2010/main" val="2143575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BC2F41-A8E7-3834-CAE0-C4B87331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337" y="292202"/>
            <a:ext cx="8045325" cy="67235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pl-PL" b="1" dirty="0">
                <a:solidFill>
                  <a:schemeClr val="accent3">
                    <a:lumMod val="75000"/>
                  </a:schemeClr>
                </a:solidFill>
              </a:rPr>
              <a:t>Proekologiczne działania w Słowenii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A1BB4B-3293-C3AE-C4B1-A2CF03D95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08" y="1152814"/>
            <a:ext cx="5965512" cy="564243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</a:rPr>
              <a:t>Podczas gdy w Polsce segregacja i recykling śmieci wciąż są problemem, w dużo mniejszym państwie istotną rolę odgrywają parki i ścieżki rowerowe, a kosze do segregacji odpadów można spotkać praktycznie wszędzie. 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</a:rPr>
              <a:t>Ważnym elementem ochrony środowiska jest promocja publicznego transportu i dostępność darmowych busów z napędem elektrycznym. 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</a:rPr>
              <a:t>To państwo to </a:t>
            </a:r>
            <a:r>
              <a:rPr lang="pl-PL" b="1" dirty="0">
                <a:solidFill>
                  <a:srgbClr val="00B0F0"/>
                </a:solidFill>
              </a:rPr>
              <a:t>Słowenia</a:t>
            </a:r>
            <a:r>
              <a:rPr lang="pl-PL" dirty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pl-PL" dirty="0">
                <a:solidFill>
                  <a:schemeClr val="tx1"/>
                </a:solidFill>
              </a:rPr>
              <a:t>W Lublanie </a:t>
            </a:r>
            <a:r>
              <a:rPr lang="pl-PL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-apple-system"/>
              </a:rPr>
              <a:t>– </a:t>
            </a:r>
            <a:r>
              <a:rPr lang="pl-PL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</a:rPr>
              <a:t>stolicy Słowenii </a:t>
            </a:r>
            <a:r>
              <a:rPr lang="pl-PL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-apple-system"/>
              </a:rPr>
              <a:t>– </a:t>
            </a:r>
            <a:r>
              <a:rPr lang="pl-PL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</a:rPr>
              <a:t>na ulicach można zobaczyć niewielkie kontenery będące punktami podziemnej zbiórki odpadów. Śmieci, które są wrzucane do takiego kosza, spadają pod ziemię gdzie następuje ich sortowanie.</a:t>
            </a:r>
            <a:endParaRPr lang="pl-PL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pl-PL" dirty="0">
                <a:solidFill>
                  <a:srgbClr val="111111"/>
                </a:solidFill>
                <a:highlight>
                  <a:srgbClr val="FFFFFF"/>
                </a:highlight>
              </a:rPr>
              <a:t>W ostatnim czasie Słoweńcy kładą szczególny nacisk na walkę z nadmiarem plastikowych śmieci, przez co wiele restauracji w Lublanie przestawiło się na biodegradowalne słomki do picia.</a:t>
            </a:r>
          </a:p>
          <a:p>
            <a:pPr marL="0" indent="0">
              <a:buNone/>
            </a:pPr>
            <a:endParaRPr lang="pl-PL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061447D-6687-6294-DC99-B4C206B30997}"/>
              </a:ext>
            </a:extLst>
          </p:cNvPr>
          <p:cNvSpPr txBox="1"/>
          <p:nvPr/>
        </p:nvSpPr>
        <p:spPr>
          <a:xfrm>
            <a:off x="7450666" y="4725251"/>
            <a:ext cx="43189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b="1" dirty="0"/>
              <a:t>Przykład omawianego kosza na śmieci</a:t>
            </a:r>
          </a:p>
        </p:txBody>
      </p:sp>
      <p:pic>
        <p:nvPicPr>
          <p:cNvPr id="1028" name="Picture 4" descr=" width=">
            <a:extLst>
              <a:ext uri="{FF2B5EF4-FFF2-40B4-BE49-F238E27FC236}">
                <a16:creationId xmlns:a16="http://schemas.microsoft.com/office/drawing/2014/main" id="{781F9159-C867-6D49-AF7E-D200FE063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823488"/>
            <a:ext cx="5047129" cy="2839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3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B56CCD-F196-E2E7-F7E4-5BD5628F5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369" y="118937"/>
            <a:ext cx="9827262" cy="109249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3200" b="1" dirty="0">
                <a:solidFill>
                  <a:schemeClr val="accent5">
                    <a:lumMod val="75000"/>
                  </a:schemeClr>
                </a:solidFill>
              </a:rPr>
              <a:t>Zmiany w strukturze produkcji energii elektrycznej w Rumunii i ich wpływ na środowisko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7B40CC-A65E-4E6C-F28F-9A8D60594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738" y="1806987"/>
            <a:ext cx="4513541" cy="402395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Następnym państwem, które podejmuje radykalne działania w zakresie ochrony ekosystemu jest </a:t>
            </a:r>
            <a:r>
              <a:rPr lang="pl-PL" b="1" dirty="0">
                <a:solidFill>
                  <a:srgbClr val="FFC000"/>
                </a:solidFill>
              </a:rPr>
              <a:t>Rumunia</a:t>
            </a:r>
            <a:r>
              <a:rPr lang="pl-PL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Od 2018 roku struktura produkcji energii elektrycznej w Rumunii przeszła istotne zmiany, które odzwierciedlają zarówno zmiany w polityce energetycznej kraju, jak i globalne trendy związane z transformacją energetyczną.</a:t>
            </a:r>
          </a:p>
          <a:p>
            <a:pPr marL="0" indent="0">
              <a:buNone/>
            </a:pPr>
            <a:r>
              <a:rPr lang="pl-PL" dirty="0"/>
              <a:t>Obok omówiono kluczowe zmiany w </a:t>
            </a:r>
            <a:r>
              <a:rPr lang="pl-PL" dirty="0" err="1"/>
              <a:t>miksie</a:t>
            </a:r>
            <a:r>
              <a:rPr lang="pl-PL" dirty="0"/>
              <a:t> energetycznym oraz ich konsekwencje ekologiczne.</a:t>
            </a:r>
            <a:endParaRPr lang="pl-PL" dirty="0">
              <a:solidFill>
                <a:schemeClr val="tx1"/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B46DFC6-2050-936C-8C2B-0A9D92DD94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156401"/>
              </p:ext>
            </p:extLst>
          </p:nvPr>
        </p:nvGraphicFramePr>
        <p:xfrm>
          <a:off x="330721" y="1211433"/>
          <a:ext cx="6738805" cy="5215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8323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CB0389-7487-6EB6-74F4-6D2A68A1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57" y="197222"/>
            <a:ext cx="9858686" cy="61856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3600" b="1" dirty="0">
                <a:solidFill>
                  <a:schemeClr val="accent6">
                    <a:lumMod val="75000"/>
                  </a:schemeClr>
                </a:solidFill>
              </a:rPr>
              <a:t>Ochrona środowiska w Szwajcarii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E483C60-BA58-74D0-3ED1-DB35ABCBB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786" y="966201"/>
            <a:ext cx="6551956" cy="576629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/>
            <a:r>
              <a:rPr lang="pl-PL" sz="1800" dirty="0">
                <a:solidFill>
                  <a:schemeClr val="tx1"/>
                </a:solidFill>
              </a:rPr>
              <a:t>Szwajcaria, znana z dbałości o środowisko, od lat wdraża różnorodne proekologiczne działania mające na celu ochronę przyrody, zrównoważony rozwój i walkę ze zmianami klimatu.</a:t>
            </a:r>
          </a:p>
          <a:p>
            <a:pPr algn="just"/>
            <a:r>
              <a:rPr lang="pl-PL" sz="1800" dirty="0">
                <a:solidFill>
                  <a:schemeClr val="tx1"/>
                </a:solidFill>
              </a:rPr>
              <a:t>Ważną rolę odgrywa tam </a:t>
            </a:r>
            <a:r>
              <a:rPr lang="pl-PL" sz="1800" b="1" dirty="0">
                <a:solidFill>
                  <a:srgbClr val="00B050"/>
                </a:solidFill>
              </a:rPr>
              <a:t>System opłat drogowych (LSVA): </a:t>
            </a:r>
            <a:r>
              <a:rPr lang="pl-PL" sz="1800" dirty="0">
                <a:solidFill>
                  <a:schemeClr val="tx1"/>
                </a:solidFill>
              </a:rPr>
              <a:t>Wprowadzony w celu ograniczenia ruchu ciężarowego, ten system opłat promuje przewóz towarów koleją zamiast drogami, zmniejszając zanieczyszczenie powietrza i hałas.</a:t>
            </a:r>
          </a:p>
          <a:p>
            <a:pPr algn="just"/>
            <a:r>
              <a:rPr lang="pl-PL" sz="1800" dirty="0">
                <a:solidFill>
                  <a:schemeClr val="tx1"/>
                </a:solidFill>
              </a:rPr>
              <a:t>W Szwajcarii istnieją także tzw. </a:t>
            </a:r>
            <a:r>
              <a:rPr lang="pl-PL" sz="1800" b="1" dirty="0">
                <a:solidFill>
                  <a:srgbClr val="C00000"/>
                </a:solidFill>
              </a:rPr>
              <a:t>pociągi samochodowe.</a:t>
            </a:r>
          </a:p>
          <a:p>
            <a:pPr algn="just"/>
            <a:r>
              <a:rPr lang="pl-PL" sz="1800" dirty="0">
                <a:solidFill>
                  <a:schemeClr val="tx1"/>
                </a:solidFill>
              </a:rPr>
              <a:t>Transport pociągów samochodowych przez przełęcz </a:t>
            </a:r>
            <a:r>
              <a:rPr lang="pl-PL" sz="1800" dirty="0" err="1">
                <a:solidFill>
                  <a:schemeClr val="tx1"/>
                </a:solidFill>
              </a:rPr>
              <a:t>Gotthard</a:t>
            </a:r>
            <a:r>
              <a:rPr lang="pl-PL" sz="1800" dirty="0">
                <a:solidFill>
                  <a:schemeClr val="tx1"/>
                </a:solidFill>
              </a:rPr>
              <a:t> to usługa, która umożliwia przewożenie samochodów, ciężarówek i innych pojazdów na specjalnych pociągach przez jedno z najważniejszych i najtrudniejszych przejść górskich w Europie.</a:t>
            </a:r>
          </a:p>
          <a:p>
            <a:pPr algn="just"/>
            <a:r>
              <a:rPr lang="pl-PL" sz="1800" dirty="0">
                <a:solidFill>
                  <a:schemeClr val="tx1"/>
                </a:solidFill>
              </a:rPr>
              <a:t>Zdecydowanie największym plusem takiego transportu jest redukcja emisji, gdyż szwajcarskie pociągi zasilane są głównie energią elektryczną pochodzącą ze źródeł odnawialnych, takich jak elektrownie wodne. </a:t>
            </a:r>
          </a:p>
          <a:p>
            <a:pPr algn="just"/>
            <a:r>
              <a:rPr lang="pl-PL" sz="1800" dirty="0">
                <a:solidFill>
                  <a:schemeClr val="tx1"/>
                </a:solidFill>
              </a:rPr>
              <a:t>To zmniejsza emisje dwutlenku węgla i innych zanieczyszczeń w porównaniu do transportu drogowego.</a:t>
            </a:r>
          </a:p>
          <a:p>
            <a:endParaRPr lang="pl-PL" sz="1800" b="1" dirty="0">
              <a:solidFill>
                <a:srgbClr val="C0000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DA28D5D-E116-CEA5-1C64-DBAE14DEC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52" y="1914525"/>
            <a:ext cx="4514850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86524E6-9BCC-AB3B-2B21-FBA3BFFBFD03}"/>
              </a:ext>
            </a:extLst>
          </p:cNvPr>
          <p:cNvSpPr txBox="1"/>
          <p:nvPr/>
        </p:nvSpPr>
        <p:spPr>
          <a:xfrm>
            <a:off x="7803777" y="5127812"/>
            <a:ext cx="2895600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Pociąg samochodowy</a:t>
            </a:r>
          </a:p>
        </p:txBody>
      </p:sp>
    </p:spTree>
    <p:extLst>
      <p:ext uri="{BB962C8B-B14F-4D97-AF65-F5344CB8AC3E}">
        <p14:creationId xmlns:p14="http://schemas.microsoft.com/office/powerpoint/2010/main" val="2639010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A37F6A-E5DC-6952-D799-7FB6843F0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383" y="1455157"/>
            <a:ext cx="4908076" cy="466773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pl-PL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W 2005 roku zakład oczyszczania miasta       w Hamburgu rozpoczął nową kampanię przeciw śmieciom na ulicach. Hasło akcji: </a:t>
            </a:r>
            <a:r>
              <a:rPr lang="pl-PL" b="0" i="1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Wir </a:t>
            </a:r>
            <a:r>
              <a:rPr lang="pl-PL" b="0" i="1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geben</a:t>
            </a:r>
            <a:r>
              <a:rPr lang="pl-PL" b="0" i="1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 </a:t>
            </a:r>
            <a:r>
              <a:rPr lang="pl-PL" b="0" i="1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dem</a:t>
            </a:r>
            <a:r>
              <a:rPr lang="pl-PL" b="0" i="1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 </a:t>
            </a:r>
            <a:r>
              <a:rPr lang="pl-PL" b="0" i="1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Müll</a:t>
            </a:r>
            <a:r>
              <a:rPr lang="pl-PL" b="0" i="1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 </a:t>
            </a:r>
            <a:r>
              <a:rPr lang="pl-PL" b="0" i="1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einen</a:t>
            </a:r>
            <a:r>
              <a:rPr lang="pl-PL" b="0" i="1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 Korb</a:t>
            </a:r>
            <a:r>
              <a:rPr lang="pl-PL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, czyli </a:t>
            </a:r>
            <a:r>
              <a:rPr lang="pl-PL" b="0" i="1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Damy śmieciom kosza</a:t>
            </a:r>
            <a:r>
              <a:rPr lang="pl-PL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Trebuchet MS" panose="020B0603020202020204" pitchFamily="34" charset="0"/>
              </a:rPr>
              <a:t>. I tak zwykłe kosze przestały być zwykłymi koszami, nabrały kolorów          i nawet stały się „rozmowne” na swój sposób. Ponad 9000 czerwonych koszy na śmieci, na których znajdują się różnorodne, dłuższe              i krótsze, teksty, często będące parafrazą potocznych powiedzonek, nie można przeoczyć. Mocno rzucają się w oczy. Teraz już nikt nie ma wymówki, że nie widzi nigdzie pojemnika na śmieci ;)</a:t>
            </a:r>
            <a:endParaRPr lang="pl-PL" dirty="0">
              <a:latin typeface="Trebuchet MS" panose="020B0603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B677303-C172-8B49-3B11-8D7B2D52D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285" y="1455157"/>
            <a:ext cx="4479478" cy="447947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CDEB2B8-FA3A-FE22-F8A0-ED07969CE046}"/>
              </a:ext>
            </a:extLst>
          </p:cNvPr>
          <p:cNvSpPr txBox="1"/>
          <p:nvPr/>
        </p:nvSpPr>
        <p:spPr>
          <a:xfrm>
            <a:off x="1085850" y="394268"/>
            <a:ext cx="870248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/>
              </a:rPr>
              <a:t>„Mówiące” kosze w Hamburgu</a:t>
            </a:r>
            <a:endParaRPr lang="pl-P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63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A37F6A-E5DC-6952-D799-7FB6843F0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383" y="1455158"/>
            <a:ext cx="6996852" cy="122529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pl-PL" dirty="0">
                <a:solidFill>
                  <a:srgbClr val="212121"/>
                </a:solidFill>
                <a:highlight>
                  <a:srgbClr val="FFFFFF"/>
                </a:highlight>
                <a:latin typeface="Trebuchet MS" panose="020B0603020202020204" pitchFamily="34" charset="0"/>
              </a:rPr>
              <a:t>To dobry pomysł na konkurs w szkołach! Ciekawe, jakie napisy wymyśliliby uczniowie? Może: </a:t>
            </a:r>
            <a:r>
              <a:rPr lang="pl-PL" i="1" dirty="0">
                <a:solidFill>
                  <a:srgbClr val="212121"/>
                </a:solidFill>
                <a:highlight>
                  <a:srgbClr val="FFFFFF"/>
                </a:highlight>
                <a:latin typeface="Trebuchet MS" panose="020B0603020202020204" pitchFamily="34" charset="0"/>
              </a:rPr>
              <a:t>„Jestem otwarty na wszystko!”        </a:t>
            </a:r>
            <a:r>
              <a:rPr lang="pl-PL" dirty="0">
                <a:solidFill>
                  <a:srgbClr val="212121"/>
                </a:solidFill>
                <a:highlight>
                  <a:srgbClr val="FFFFFF"/>
                </a:highlight>
                <a:latin typeface="Trebuchet MS" panose="020B0603020202020204" pitchFamily="34" charset="0"/>
              </a:rPr>
              <a:t>– dla kosza na odpady zmieszane?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B677303-C172-8B49-3B11-8D7B2D52D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063" y="1946034"/>
            <a:ext cx="2839630" cy="283963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CDEB2B8-FA3A-FE22-F8A0-ED07969CE046}"/>
              </a:ext>
            </a:extLst>
          </p:cNvPr>
          <p:cNvSpPr txBox="1"/>
          <p:nvPr/>
        </p:nvSpPr>
        <p:spPr>
          <a:xfrm>
            <a:off x="1085850" y="394268"/>
            <a:ext cx="870248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sz="36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/>
              </a:rPr>
              <a:t>„Mówiące” kosze w Hamburgu</a:t>
            </a:r>
            <a:endParaRPr lang="pl-P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9A00072-DD37-F946-AB0C-7058C31E8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09" y="2520382"/>
            <a:ext cx="6096000" cy="3943350"/>
          </a:xfrm>
          <a:prstGeom prst="rect">
            <a:avLst/>
          </a:prstGeom>
        </p:spPr>
      </p:pic>
      <p:sp>
        <p:nvSpPr>
          <p:cNvPr id="4" name="Dymek mowy: prostokąt 3">
            <a:extLst>
              <a:ext uri="{FF2B5EF4-FFF2-40B4-BE49-F238E27FC236}">
                <a16:creationId xmlns:a16="http://schemas.microsoft.com/office/drawing/2014/main" id="{4FC8CF40-5354-BE61-9118-C41617361203}"/>
              </a:ext>
            </a:extLst>
          </p:cNvPr>
          <p:cNvSpPr/>
          <p:nvPr/>
        </p:nvSpPr>
        <p:spPr>
          <a:xfrm>
            <a:off x="2851031" y="3708166"/>
            <a:ext cx="1984622" cy="1494317"/>
          </a:xfrm>
          <a:prstGeom prst="wedgeRectCallout">
            <a:avLst>
              <a:gd name="adj1" fmla="val -4120"/>
              <a:gd name="adj2" fmla="val 78698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C357492-29C9-D78B-BB8E-395B362A0374}"/>
              </a:ext>
            </a:extLst>
          </p:cNvPr>
          <p:cNvSpPr txBox="1"/>
          <p:nvPr/>
        </p:nvSpPr>
        <p:spPr>
          <a:xfrm>
            <a:off x="3083859" y="4140119"/>
            <a:ext cx="1559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Jestem otwarty na wszystko!</a:t>
            </a:r>
          </a:p>
        </p:txBody>
      </p:sp>
    </p:spTree>
    <p:extLst>
      <p:ext uri="{BB962C8B-B14F-4D97-AF65-F5344CB8AC3E}">
        <p14:creationId xmlns:p14="http://schemas.microsoft.com/office/powerpoint/2010/main" val="3943455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A6E669-52AD-7E21-C0E7-5829EC41F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15" y="476627"/>
            <a:ext cx="11195921" cy="6529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rgbClr val="00B050"/>
                </a:solidFill>
              </a:rPr>
              <a:t>Mapa korytarzy ekologicznych w Polsce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4DD17E6-7082-6291-84D7-C98B8EE77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7241" y="1362634"/>
            <a:ext cx="6121896" cy="524435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pl-PL" sz="2000" dirty="0"/>
              <a:t>Mapa przebiegu korytarzy ekologicznych w Polsce opracowana została przez Zakład Badania Ssaków PAN w Białowieży (obecnie Instytut Biologii Ssaków) pod kierownictwem prof. dr. hab. Włodzimierza Jędrzejewskiego. Opracowanie powstawało            w dwóch etapach:</a:t>
            </a:r>
          </a:p>
          <a:p>
            <a:pPr algn="just"/>
            <a:r>
              <a:rPr lang="pl-PL" sz="2000" dirty="0"/>
              <a:t>etap I - w 2005 r. na zlecenie Ministerstwa Środowiska opracowano mapę sieci korytarzy dla obszarów Natura 2000 z uwzględnieniem potrzeb ochrony kluczowych gatunków dużych ssaków;</a:t>
            </a:r>
          </a:p>
          <a:p>
            <a:pPr algn="just"/>
            <a:r>
              <a:rPr lang="pl-PL" sz="2000" dirty="0"/>
              <a:t>etap II - w 2011 r. we współpracy z Pracownią na rzecz Wszystkich Istot  (w ramach projektu ze środków EEA/EOG) opracowano kompletną mapę korytarzy istotnych dla populacji dużych ssaków leśnych oraz spójności siedlisk leśnych i wodno-błotnych w skali krajowej i kontynentalnej.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E99BBCD-C055-80F0-3CAC-D0E7FE5B4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97" y="1963269"/>
            <a:ext cx="5241517" cy="354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12367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805</TotalTime>
  <Words>2394</Words>
  <Application>Microsoft Office PowerPoint</Application>
  <PresentationFormat>Panoramiczny</PresentationFormat>
  <Paragraphs>158</Paragraphs>
  <Slides>23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0" baseType="lpstr">
      <vt:lpstr>-apple-system</vt:lpstr>
      <vt:lpstr>Aptos</vt:lpstr>
      <vt:lpstr>Arial</vt:lpstr>
      <vt:lpstr>Calibri</vt:lpstr>
      <vt:lpstr>Trebuchet MS</vt:lpstr>
      <vt:lpstr>Wingdings 3</vt:lpstr>
      <vt:lpstr>Faseta</vt:lpstr>
      <vt:lpstr>Mazowiecki program stypendialny dla uczniów uzdolnionych w roku szkolnym 2023/2024</vt:lpstr>
      <vt:lpstr>Plan prezentacji</vt:lpstr>
      <vt:lpstr>Zmiany klimatu – przyczyny i możliwe skutki</vt:lpstr>
      <vt:lpstr>Proekologiczne działania w Słowenii</vt:lpstr>
      <vt:lpstr>Zmiany w strukturze produkcji energii elektrycznej w Rumunii i ich wpływ na środowisko</vt:lpstr>
      <vt:lpstr>Ochrona środowiska w Szwajcarii</vt:lpstr>
      <vt:lpstr>Prezentacja programu PowerPoint</vt:lpstr>
      <vt:lpstr>Prezentacja programu PowerPoint</vt:lpstr>
      <vt:lpstr>Mapa korytarzy ekologicznych w Polsce</vt:lpstr>
      <vt:lpstr>Rewitalizacja rzeki Ganges w Indiach</vt:lpstr>
      <vt:lpstr>Masdar City</vt:lpstr>
      <vt:lpstr>Ochrona lasów mangrowych w Indonezji</vt:lpstr>
      <vt:lpstr>Wielki Zielony Mur Afryki</vt:lpstr>
      <vt:lpstr>Program "Clean Cooking" w Ghanie</vt:lpstr>
      <vt:lpstr>Kompleks Noor Ouarzazate</vt:lpstr>
      <vt:lpstr>Ochrona Parku Narodowego Galápagos</vt:lpstr>
      <vt:lpstr>„Machu Picchu Sustainable Tourism”</vt:lpstr>
      <vt:lpstr>Program „Climate Action Plan” w Kalifornii</vt:lpstr>
      <vt:lpstr>  Ekologiczne Miasto Przyszłości – Projekt Sztucznej Inteligencji</vt:lpstr>
      <vt:lpstr>  Ekologiczne Miasto Przyszłości – Projekt Sztucznej Inteligencji</vt:lpstr>
      <vt:lpstr>  Wnioski</vt:lpstr>
      <vt:lpstr>Dziękuję za uwagę!</vt:lpstr>
      <vt:lpstr>Źródła: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kondzio sul</dc:creator>
  <cp:lastModifiedBy>Jolanta Bilska</cp:lastModifiedBy>
  <cp:revision>46</cp:revision>
  <dcterms:created xsi:type="dcterms:W3CDTF">2024-08-18T11:46:56Z</dcterms:created>
  <dcterms:modified xsi:type="dcterms:W3CDTF">2024-08-24T13:48:40Z</dcterms:modified>
</cp:coreProperties>
</file>